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tags/tag52.xml" ContentType="application/vnd.openxmlformats-officedocument.presentationml.tags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7.xml" ContentType="application/vnd.openxmlformats-officedocument.presentationml.notesSlide+xml"/>
  <Override PartName="/ppt/tags/tag57.xml" ContentType="application/vnd.openxmlformats-officedocument.presentationml.tags+xml"/>
  <Override PartName="/ppt/notesSlides/notesSlide28.xml" ContentType="application/vnd.openxmlformats-officedocument.presentationml.notesSlide+xml"/>
  <Override PartName="/ppt/tags/tag58.xml" ContentType="application/vnd.openxmlformats-officedocument.presentationml.tags+xml"/>
  <Override PartName="/ppt/notesSlides/notesSlide29.xml" ContentType="application/vnd.openxmlformats-officedocument.presentationml.notesSlide+xml"/>
  <Override PartName="/ppt/tags/tag59.xml" ContentType="application/vnd.openxmlformats-officedocument.presentationml.tags+xml"/>
  <Override PartName="/ppt/notesSlides/notesSlide30.xml" ContentType="application/vnd.openxmlformats-officedocument.presentationml.notesSlide+xml"/>
  <Override PartName="/ppt/tags/tag60.xml" ContentType="application/vnd.openxmlformats-officedocument.presentationml.tags+xml"/>
  <Override PartName="/ppt/notesSlides/notesSlide31.xml" ContentType="application/vnd.openxmlformats-officedocument.presentationml.notesSlide+xml"/>
  <Override PartName="/ppt/tags/tag61.xml" ContentType="application/vnd.openxmlformats-officedocument.presentationml.tags+xml"/>
  <Override PartName="/ppt/notesSlides/notesSlide32.xml" ContentType="application/vnd.openxmlformats-officedocument.presentationml.notesSlide+xml"/>
  <Override PartName="/ppt/tags/tag62.xml" ContentType="application/vnd.openxmlformats-officedocument.presentationml.tags+xml"/>
  <Override PartName="/ppt/notesSlides/notesSlide33.xml" ContentType="application/vnd.openxmlformats-officedocument.presentationml.notesSlide+xml"/>
  <Override PartName="/ppt/tags/tag63.xml" ContentType="application/vnd.openxmlformats-officedocument.presentationml.tags+xml"/>
  <Override PartName="/ppt/notesSlides/notesSlide34.xml" ContentType="application/vnd.openxmlformats-officedocument.presentationml.notesSlide+xml"/>
  <Override PartName="/ppt/tags/tag64.xml" ContentType="application/vnd.openxmlformats-officedocument.presentationml.tags+xml"/>
  <Override PartName="/ppt/notesSlides/notesSlide3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6.xml" ContentType="application/vnd.openxmlformats-officedocument.presentationml.notesSlide+xml"/>
  <Override PartName="/ppt/tags/tag67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68.xml" ContentType="application/vnd.openxmlformats-officedocument.presentationml.tags+xml"/>
  <Override PartName="/ppt/notesSlides/notesSlide3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0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41.xml" ContentType="application/vnd.openxmlformats-officedocument.presentationml.notesSlide+xml"/>
  <Override PartName="/ppt/tags/tag74.xml" ContentType="application/vnd.openxmlformats-officedocument.presentationml.tags+xml"/>
  <Override PartName="/ppt/notesSlides/notesSlide42.xml" ContentType="application/vnd.openxmlformats-officedocument.presentationml.notesSlide+xml"/>
  <Override PartName="/ppt/tags/tag75.xml" ContentType="application/vnd.openxmlformats-officedocument.presentationml.tags+xml"/>
  <Override PartName="/ppt/notesSlides/notesSlide43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4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45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46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7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4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49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50.xml" ContentType="application/vnd.openxmlformats-officedocument.presentationml.notesSlide+xml"/>
  <Override PartName="/ppt/tags/tag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337" r:id="rId5"/>
    <p:sldId id="257" r:id="rId6"/>
    <p:sldId id="277" r:id="rId7"/>
    <p:sldId id="291" r:id="rId8"/>
    <p:sldId id="310" r:id="rId9"/>
    <p:sldId id="311" r:id="rId10"/>
    <p:sldId id="503" r:id="rId11"/>
    <p:sldId id="339" r:id="rId12"/>
    <p:sldId id="378" r:id="rId13"/>
    <p:sldId id="398" r:id="rId14"/>
    <p:sldId id="318" r:id="rId15"/>
    <p:sldId id="399" r:id="rId16"/>
    <p:sldId id="327" r:id="rId17"/>
    <p:sldId id="332" r:id="rId18"/>
    <p:sldId id="504" r:id="rId19"/>
    <p:sldId id="412" r:id="rId20"/>
    <p:sldId id="511" r:id="rId21"/>
    <p:sldId id="515" r:id="rId22"/>
    <p:sldId id="516" r:id="rId23"/>
    <p:sldId id="374" r:id="rId24"/>
    <p:sldId id="512" r:id="rId25"/>
    <p:sldId id="518" r:id="rId26"/>
    <p:sldId id="379" r:id="rId27"/>
    <p:sldId id="408" r:id="rId28"/>
    <p:sldId id="344" r:id="rId29"/>
    <p:sldId id="508" r:id="rId30"/>
    <p:sldId id="509" r:id="rId31"/>
    <p:sldId id="510" r:id="rId32"/>
    <p:sldId id="336" r:id="rId33"/>
    <p:sldId id="466" r:id="rId34"/>
    <p:sldId id="507" r:id="rId35"/>
    <p:sldId id="349" r:id="rId36"/>
    <p:sldId id="388" r:id="rId37"/>
    <p:sldId id="347" r:id="rId38"/>
    <p:sldId id="348" r:id="rId39"/>
    <p:sldId id="401" r:id="rId40"/>
    <p:sldId id="390" r:id="rId41"/>
    <p:sldId id="402" r:id="rId42"/>
    <p:sldId id="352" r:id="rId43"/>
    <p:sldId id="403" r:id="rId44"/>
    <p:sldId id="392" r:id="rId45"/>
    <p:sldId id="404" r:id="rId46"/>
    <p:sldId id="358" r:id="rId47"/>
    <p:sldId id="359" r:id="rId48"/>
    <p:sldId id="405" r:id="rId49"/>
    <p:sldId id="406" r:id="rId50"/>
    <p:sldId id="376" r:id="rId51"/>
    <p:sldId id="513" r:id="rId52"/>
    <p:sldId id="519" r:id="rId53"/>
    <p:sldId id="520" r:id="rId54"/>
    <p:sldId id="521" r:id="rId55"/>
    <p:sldId id="522" r:id="rId56"/>
    <p:sldId id="355" r:id="rId57"/>
    <p:sldId id="394" r:id="rId58"/>
    <p:sldId id="505" r:id="rId59"/>
    <p:sldId id="367" r:id="rId60"/>
    <p:sldId id="415" r:id="rId61"/>
    <p:sldId id="514" r:id="rId62"/>
    <p:sldId id="523" r:id="rId63"/>
    <p:sldId id="524" r:id="rId64"/>
    <p:sldId id="525" r:id="rId65"/>
    <p:sldId id="526" r:id="rId66"/>
    <p:sldId id="492" r:id="rId67"/>
  </p:sldIdLst>
  <p:sldSz cx="9144000" cy="6858000" type="screen4x3"/>
  <p:notesSz cx="6858000" cy="9144000"/>
  <p:custDataLst>
    <p:tags r:id="rId7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BA"/>
    <a:srgbClr val="64A70B"/>
    <a:srgbClr val="6D2077"/>
    <a:srgbClr val="FFCD00"/>
    <a:srgbClr val="0093B2"/>
    <a:srgbClr val="00ABCD"/>
    <a:srgbClr val="F2D31A"/>
    <a:srgbClr val="FFF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8" autoAdjust="0"/>
    <p:restoredTop sz="68009" autoAdjust="0"/>
  </p:normalViewPr>
  <p:slideViewPr>
    <p:cSldViewPr snapToGrid="0">
      <p:cViewPr varScale="1">
        <p:scale>
          <a:sx n="80" d="100"/>
          <a:sy n="80" d="100"/>
        </p:scale>
        <p:origin x="739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2"/>
          </p:nvPr>
        </p:nvSpPr>
        <p:spPr>
          <a:xfrm>
            <a:off x="0" y="8778875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1773923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0" y="8778875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2582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spcBef>
        <a:spcPts val="600"/>
      </a:spcBef>
      <a:defRPr sz="12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spcBef>
        <a:spcPts val="600"/>
      </a:spcBef>
      <a:defRPr sz="12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spcBef>
        <a:spcPts val="600"/>
      </a:spcBef>
      <a:defRPr sz="12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spcBef>
        <a:spcPts val="600"/>
      </a:spcBef>
      <a:defRPr sz="12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spcBef>
        <a:spcPts val="600"/>
      </a:spcBef>
      <a:defRPr sz="12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75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85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9413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553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269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78185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3547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1676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00917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1718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752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7554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7573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0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SG" dirty="0"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29387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636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429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7554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08897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SG" dirty="0"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93136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678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6760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SG" strike="noStrike" dirty="0"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8960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9028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endParaRPr lang="en-SG" strike="noStrike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99266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52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884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5408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endParaRPr lang="en-GB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898254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latin typeface="+mn-lt"/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2453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780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105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0116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just">
              <a:spcBef>
                <a:spcPts val="0"/>
              </a:spcBef>
            </a:pPr>
            <a:endParaRPr lang="en-SG" dirty="0">
              <a:effectLst/>
              <a:latin typeface="+mn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207281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02688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75548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You can use this path as long as your code and the csv file are located in the same folder.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839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9469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27344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36464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000531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925149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600991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b="0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1406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endParaRPr lang="en-SG" dirty="0"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24860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7672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You can use this path as long as your code and the csv file are located in the same folder.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6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ffectLst/>
              <a:latin typeface="+mj-lt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755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You can use this path as long as your code and the csv file are located in the same folder.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2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SG" dirty="0">
              <a:ea typeface="DengXian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/>
              <a:t>© 2021 Singapore University of Social Sciences.  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0461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olding device-02.png">
            <a:extLst>
              <a:ext uri="{FF2B5EF4-FFF2-40B4-BE49-F238E27FC236}">
                <a16:creationId xmlns:a16="http://schemas.microsoft.com/office/drawing/2014/main" id="{AA410A6D-8E37-40A0-B8CC-1C96208382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71" y="-1"/>
            <a:ext cx="143662" cy="12192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BD45AE7-ECF6-4289-BFAE-B988AB3AD2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3" y="1256579"/>
            <a:ext cx="8468334" cy="3012503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1E37139-96F0-452A-889E-7BC6FD1F677F}"/>
              </a:ext>
            </a:extLst>
          </p:cNvPr>
          <p:cNvSpPr txBox="1"/>
          <p:nvPr userDrawn="1"/>
        </p:nvSpPr>
        <p:spPr>
          <a:xfrm>
            <a:off x="7893170" y="6366294"/>
            <a:ext cx="1250830" cy="491706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DABD27E-81FF-4AE6-B3A8-188A6AB14720}" type="slidenum">
              <a:rPr lang="en-SG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en-SG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C87607-674C-4EF2-A4FE-E813B84C5B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23" y="-1"/>
            <a:ext cx="8548777" cy="838800"/>
          </a:xfr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lding device-02.png">
            <a:extLst>
              <a:ext uri="{FF2B5EF4-FFF2-40B4-BE49-F238E27FC236}">
                <a16:creationId xmlns:a16="http://schemas.microsoft.com/office/drawing/2014/main" id="{77683DCF-304F-4543-AC23-5629F576D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71" y="-1"/>
            <a:ext cx="143662" cy="12192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17BF815-5C07-4BFA-9409-344E12682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3" y="1256579"/>
            <a:ext cx="8468334" cy="30125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1E37139-96F0-452A-889E-7BC6FD1F677F}"/>
              </a:ext>
            </a:extLst>
          </p:cNvPr>
          <p:cNvSpPr txBox="1"/>
          <p:nvPr userDrawn="1"/>
        </p:nvSpPr>
        <p:spPr>
          <a:xfrm>
            <a:off x="7893170" y="6366294"/>
            <a:ext cx="1250830" cy="491706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210C1F-565F-4EF7-BF6D-830115892A1B}" type="slidenum">
              <a:rPr lang="en-SG" sz="2000" smtClean="0">
                <a:solidFill>
                  <a:schemeClr val="tx1"/>
                </a:solidFill>
                <a:latin typeface="+mn-lt"/>
              </a:rPr>
              <a:t>‹#›</a:t>
            </a:fld>
            <a:endParaRPr lang="en-SG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5653324-AD00-4CD6-985F-43A8B0554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23" y="-1"/>
            <a:ext cx="8548777" cy="838800"/>
          </a:xfr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037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lding device-02.png">
            <a:extLst>
              <a:ext uri="{FF2B5EF4-FFF2-40B4-BE49-F238E27FC236}">
                <a16:creationId xmlns:a16="http://schemas.microsoft.com/office/drawing/2014/main" id="{40570172-6531-4623-94F6-969DC93D5C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71" y="-1"/>
            <a:ext cx="143662" cy="12192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6DCAD2DA-B888-43BF-AF5D-2273C167D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3" y="1256579"/>
            <a:ext cx="8468334" cy="30125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A04498-BAAC-4098-8981-4F69F2AE31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23" y="-1"/>
            <a:ext cx="8548777" cy="838800"/>
          </a:xfr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olding device-02.png">
            <a:extLst>
              <a:ext uri="{FF2B5EF4-FFF2-40B4-BE49-F238E27FC236}">
                <a16:creationId xmlns:a16="http://schemas.microsoft.com/office/drawing/2014/main" id="{DC58F275-C00E-4C38-8E85-7D10AB5BC6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71" y="-1"/>
            <a:ext cx="143662" cy="12192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55A8B44-E113-4C6B-A2FC-5BEFE731A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3" y="1256579"/>
            <a:ext cx="8468334" cy="30125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6501D21-7B01-414E-9A76-37D7DFCFB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23" y="-1"/>
            <a:ext cx="8548777" cy="838800"/>
          </a:xfr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olding device-02.png">
            <a:extLst>
              <a:ext uri="{FF2B5EF4-FFF2-40B4-BE49-F238E27FC236}">
                <a16:creationId xmlns:a16="http://schemas.microsoft.com/office/drawing/2014/main" id="{2DB593FB-453B-49CE-8C22-EC4F23596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71" y="-1"/>
            <a:ext cx="143662" cy="12192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8C2D3B4-8000-4C3B-83C3-D27675CA2C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33" y="1256579"/>
            <a:ext cx="8468334" cy="3012503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AE99D7-8F16-4553-AF67-6E7FE7E71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23" y="-1"/>
            <a:ext cx="8548777" cy="838800"/>
          </a:xfrm>
        </p:spPr>
        <p:txBody>
          <a:bodyPr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2337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mplate01-01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69"/>
          <a:stretch/>
        </p:blipFill>
        <p:spPr>
          <a:xfrm>
            <a:off x="-25065" y="-14359"/>
            <a:ext cx="9207710" cy="6905783"/>
          </a:xfrm>
          <a:prstGeom prst="rect">
            <a:avLst/>
          </a:prstGeom>
        </p:spPr>
      </p:pic>
      <p:pic>
        <p:nvPicPr>
          <p:cNvPr id="4" name="Picture 3" descr="01 Singapore University of Social Sciences_Horizontal Format_Version A_White Background_RGB.png">
            <a:extLst>
              <a:ext uri="{FF2B5EF4-FFF2-40B4-BE49-F238E27FC236}">
                <a16:creationId xmlns:a16="http://schemas.microsoft.com/office/drawing/2014/main" id="{F4B87DF8-359B-428C-8106-C024322B14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88" y="6182831"/>
            <a:ext cx="831234" cy="4211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99BAE98-A49E-472D-8ACE-E2B33FF24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436" y="1219199"/>
            <a:ext cx="8229600" cy="1713676"/>
          </a:xfrm>
        </p:spPr>
        <p:txBody>
          <a:bodyPr/>
          <a:lstStyle>
            <a:lvl1pPr>
              <a:defRPr sz="5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004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E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E0000"/>
              </a:solidFill>
            </a:endParaRPr>
          </a:p>
        </p:txBody>
      </p:sp>
      <p:pic>
        <p:nvPicPr>
          <p:cNvPr id="8" name="Picture 7" descr="Template01-02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336"/>
          <a:stretch/>
        </p:blipFill>
        <p:spPr>
          <a:xfrm>
            <a:off x="0" y="-2"/>
            <a:ext cx="8541204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6436" y="1219199"/>
            <a:ext cx="8229600" cy="1713676"/>
          </a:xfrm>
        </p:spPr>
        <p:txBody>
          <a:bodyPr/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0" name="Picture 9" descr="holding device-02.png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471" y="-1"/>
            <a:ext cx="143662" cy="1219200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56566" y="3007297"/>
            <a:ext cx="6400800" cy="131445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 descr="01 Singapore University of Social Sciences_Horizontal Format_Version A_White Background_RGB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688" y="6182831"/>
            <a:ext cx="831234" cy="4211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571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240"/>
            <a:ext cx="4876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algn="l"/>
            <a:r>
              <a:rPr lang="en-US"/>
              <a:t>© 2021 Singapore University of Social Sciences.  All rights reserved.</a:t>
            </a:r>
            <a:endParaRPr lang="en-US" dirty="0"/>
          </a:p>
        </p:txBody>
      </p:sp>
    </p:spTree>
    <p:custDataLst>
      <p:tags r:id="rId9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3" r:id="rId3"/>
    <p:sldLayoutId id="2147483655" r:id="rId4"/>
    <p:sldLayoutId id="2147483659" r:id="rId5"/>
    <p:sldLayoutId id="2147483657" r:id="rId6"/>
    <p:sldLayoutId id="2147483658" r:id="rId7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2600" b="1" kern="1200">
          <a:solidFill>
            <a:schemeClr val="tx1"/>
          </a:solidFill>
          <a:latin typeface="+mn-lt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ts val="1200"/>
        </a:spcBef>
        <a:buFont typeface="Courier New" panose="02070309020205020404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ts val="12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3EA4-3F28-4BD5-A8B1-5992ED3EADE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436" y="1219199"/>
            <a:ext cx="8229600" cy="265241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  <a:spcAft>
                <a:spcPts val="1800"/>
              </a:spcAft>
            </a:pPr>
            <a:r>
              <a:rPr lang="en-US" altLang="en-US" dirty="0">
                <a:ea typeface="ヒラギノ角ゴ Pro W3"/>
                <a:cs typeface="Lucida Sans" panose="020B0602040502020204" pitchFamily="34" charset="0"/>
              </a:rPr>
              <a:t>Study Unit 4</a:t>
            </a:r>
            <a:br>
              <a:rPr lang="en-US" altLang="en-US" dirty="0">
                <a:ea typeface="ヒラギノ角ゴ Pro W3"/>
                <a:cs typeface="Lucida Sans" panose="020B0602040502020204" pitchFamily="34" charset="0"/>
              </a:rPr>
            </a:br>
            <a:br>
              <a:rPr lang="en-US" altLang="en-US" sz="2400" dirty="0">
                <a:ea typeface="ヒラギノ角ゴ Pro W3"/>
                <a:cs typeface="Lucida Sans" panose="020B0602040502020204" pitchFamily="34" charset="0"/>
              </a:rPr>
            </a:br>
            <a:r>
              <a:rPr lang="en-US" altLang="en-US" dirty="0">
                <a:ea typeface="ヒラギノ角ゴ Pro W3"/>
                <a:cs typeface="Lucida Sans" panose="020B0602040502020204" pitchFamily="34" charset="0"/>
              </a:rPr>
              <a:t>Data Management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4184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column selection  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222" y="961472"/>
            <a:ext cx="74180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Suppose we have a dataset on fruits, prices, and country of origin </a:t>
            </a:r>
          </a:p>
          <a:p>
            <a:pPr marL="811213" lvl="1" indent="-354013">
              <a:buFont typeface="Wingdings" panose="05000000000000000000" pitchFamily="2" charset="2"/>
              <a:buChar char="Ø"/>
            </a:pPr>
            <a:r>
              <a:rPr lang="en-US" dirty="0"/>
              <a:t>imported as Pandas </a:t>
            </a:r>
            <a:r>
              <a:rPr lang="en-US" dirty="0" err="1"/>
              <a:t>dataframe</a:t>
            </a:r>
            <a:r>
              <a:rPr lang="en-US" dirty="0"/>
              <a:t> and named as Imports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1339" y="3847515"/>
            <a:ext cx="690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get the fruits and their prices, we use Imports[[‘Fruits’, ‘Prices’]]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4A9F1-EF47-9FB9-A9C1-C5E64EF0F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82" y="1544168"/>
            <a:ext cx="3590744" cy="2173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C8CA4-0512-C944-6FB4-5E14D108F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036" y="4251276"/>
            <a:ext cx="3178436" cy="18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7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Rows by Positions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We cannot refer to natural “observation names” to selecting rows.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pandas provides a row index to every row.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It starts with 0 and ends with the number of rows minus one.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Rows can be queried by the numeric index position using the DataFrame attribute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iloc</a:t>
            </a:r>
            <a:r>
              <a:rPr lang="en-US" dirty="0"/>
              <a:t>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indices must be integers, but they do not need to be consecutive.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If we select multiple rows, the indices must be put in a list first.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If we select one row, the index can be put in the index operator directly.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2D2B3-A02E-453C-8F39-8DC1EDB595BC}"/>
              </a:ext>
            </a:extLst>
          </p:cNvPr>
          <p:cNvSpPr/>
          <p:nvPr/>
        </p:nvSpPr>
        <p:spPr>
          <a:xfrm>
            <a:off x="457201" y="3410686"/>
            <a:ext cx="8229599" cy="445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nl-NL" sz="200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nl-NL" sz="200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iloc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start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end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136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First row and third row of imports, keep all columns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[0, 2] indicates the first and third rows of Imports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The ‘ : ’ after the comma indicates all columns</a:t>
            </a: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row selection 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582" t="44160" r="52500" b="39406"/>
          <a:stretch/>
        </p:blipFill>
        <p:spPr>
          <a:xfrm>
            <a:off x="2707285" y="2724072"/>
            <a:ext cx="3659189" cy="19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26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Cells by Positions and Indices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Specify columns and rows by 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.iloc</a:t>
            </a:r>
            <a:r>
              <a:rPr lang="en-US" dirty="0"/>
              <a:t> attributes to select cells from a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Use one of the following syntaxes to select cells from a DataFrame: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D0742-91A8-4BA7-A5C0-F1A2067D0A94}"/>
              </a:ext>
            </a:extLst>
          </p:cNvPr>
          <p:cNvSpPr/>
          <p:nvPr/>
        </p:nvSpPr>
        <p:spPr>
          <a:xfrm>
            <a:off x="457201" y="2754942"/>
            <a:ext cx="8229599" cy="391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354013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iloc</a:t>
            </a:r>
            <a:r>
              <a:rPr lang="en-US" sz="2000" dirty="0"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row_start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row_end</a:t>
            </a:r>
            <a:r>
              <a:rPr lang="en-US" sz="2000" dirty="0"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col_start</a:t>
            </a:r>
            <a:r>
              <a:rPr lang="en-US" sz="2000" dirty="0"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col_end</a:t>
            </a:r>
            <a:r>
              <a:rPr lang="en-US" sz="2000" dirty="0"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5772D-867E-46D9-9A3E-1CA7C0814E97}"/>
              </a:ext>
            </a:extLst>
          </p:cNvPr>
          <p:cNvSpPr/>
          <p:nvPr/>
        </p:nvSpPr>
        <p:spPr>
          <a:xfrm>
            <a:off x="457201" y="3515951"/>
            <a:ext cx="8229599" cy="391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354013">
              <a:spcAft>
                <a:spcPts val="600"/>
              </a:spcAft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[["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col_labels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"]].iloc[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row_start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row_end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1216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Cells by Boolean Masking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elements of a Boolean mask array are either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Boolean mask array is overlaid on top of the queried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Elements aligned with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 are selected.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More complex queries with several conditions are connected by bitwise logical operators.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If there are two conditions, two Boolean masks will be compared elementwise by the bitwise operator.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Each condition needs to be encased in parentheses.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3D0742-91A8-4BA7-A5C0-F1A2067D0A94}"/>
              </a:ext>
            </a:extLst>
          </p:cNvPr>
          <p:cNvSpPr/>
          <p:nvPr/>
        </p:nvSpPr>
        <p:spPr>
          <a:xfrm>
            <a:off x="457201" y="2700599"/>
            <a:ext cx="8229599" cy="391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Condition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577EE9-5BFE-44EE-AAD1-EB51FC97BB1C}"/>
              </a:ext>
            </a:extLst>
          </p:cNvPr>
          <p:cNvSpPr/>
          <p:nvPr/>
        </p:nvSpPr>
        <p:spPr>
          <a:xfrm>
            <a:off x="457199" y="3874492"/>
            <a:ext cx="8229599" cy="3914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>
              <a:spcAft>
                <a:spcPts val="600"/>
              </a:spcAft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Condition1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&amp;/| (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Condition2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 &amp;/| …]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1300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rows where Prices is smaller than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Boolean Masking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6944E-1153-BFC3-89AE-C0A816FAA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374" y="1823294"/>
            <a:ext cx="5779948" cy="20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52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2133" y="1256579"/>
            <a:ext cx="8468334" cy="2172421"/>
          </a:xfrm>
        </p:spPr>
        <p:txBody>
          <a:bodyPr/>
          <a:lstStyle/>
          <a:p>
            <a:pPr algn="just"/>
            <a:r>
              <a:rPr lang="en-US" i="1" u="sng" dirty="0"/>
              <a:t>Car sales program: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Carry out the following tasks in JupyterLab: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Read in the data file “car_model.csv” into Python as a pandas DataFrame. The data file contains 4 variables: Year, Make, Model, and Category.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Print the DataFrame and check on its dimension.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First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379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First Activity (Answers)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A6496-E012-0140-A212-0EF96AD9F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2E393-325D-6149-A608-B021C5344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4" y="1153067"/>
            <a:ext cx="4064000" cy="394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8510AC-FEF5-4849-BAED-7C981D1F7E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944" y="838799"/>
            <a:ext cx="3530600" cy="487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274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First Activity (Answers)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A6496-E012-0140-A212-0EF96AD9F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FC1047-B015-304C-ABD8-13FFBA73D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23" y="1256579"/>
            <a:ext cx="3313207" cy="3814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A3237C-4DEE-4B46-AED4-A46E8BD96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598" y="642117"/>
            <a:ext cx="4015758" cy="62158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2510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First Activity (Answers)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A6496-E012-0140-A212-0EF96AD9FE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B6CB74-46A8-7A48-8DF2-E61689F07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87" y="1536403"/>
            <a:ext cx="3251159" cy="31504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467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2DF29706-0BF6-40D2-8B1C-3EC71B2E01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436" y="1219199"/>
            <a:ext cx="8229600" cy="17136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Import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052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i="1" u="sng" dirty="0"/>
              <a:t>Car sales program: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Carry out the following tasks in JupyterLab: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Select the column (variable) “Make” from the DataFrame.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Select </a:t>
            </a:r>
            <a:r>
              <a:rPr lang="en-US" dirty="0"/>
              <a:t>all entries with the value “Audi” in the variable “Make” from the DataFrame.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Select the last 10 observations and only the variable “Year” from the DataFrame.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Second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352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79D5FE-514D-EE4B-A1A2-B7712795B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9"/>
          <a:stretch/>
        </p:blipFill>
        <p:spPr>
          <a:xfrm>
            <a:off x="1415799" y="784311"/>
            <a:ext cx="6104189" cy="29953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Second Activity (Answers)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3F04B0-CE51-E593-5221-52F20F1D6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24" y="3827380"/>
            <a:ext cx="4151702" cy="30306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66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Second Activity (Answers)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103D33A-1DD5-D74B-AAFF-3810207F6E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14315-E56E-8547-A5EF-8D3F0B732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61" y="1040518"/>
            <a:ext cx="3607110" cy="5817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3855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Name situations where we would need to select data from a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How different are the syntaxes between row and column selections.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092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2133" y="1256579"/>
            <a:ext cx="8468334" cy="3982171"/>
          </a:xfrm>
        </p:spPr>
        <p:txBody>
          <a:bodyPr>
            <a:normAutofit/>
          </a:bodyPr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Name situations where we would need to select data from a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811213" lvl="1" indent="-354013" algn="l">
              <a:buFont typeface="Wingdings" panose="05000000000000000000" pitchFamily="2" charset="2"/>
              <a:buChar char="Ø"/>
            </a:pPr>
            <a:r>
              <a:rPr lang="en-US" dirty="0"/>
              <a:t>For instance, we only want part of a dataset for our project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How different are the syntaxes between row and column selections</a:t>
            </a:r>
          </a:p>
          <a:p>
            <a:pPr marL="811213" lvl="1" indent="-354013" algn="l">
              <a:buFont typeface="Wingdings" panose="05000000000000000000" pitchFamily="2" charset="2"/>
              <a:buChar char="Ø"/>
            </a:pPr>
            <a:r>
              <a:rPr lang="en-US" dirty="0"/>
              <a:t>Row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selections has no natural row index labels after loading csv file, whereas column does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39224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2DF29706-0BF6-40D2-8B1C-3EC71B2E01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436" y="1219199"/>
            <a:ext cx="8229600" cy="17136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Merge </a:t>
            </a:r>
            <a:r>
              <a:rPr lang="en-US" altLang="en-US" dirty="0" err="1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DataFrame</a:t>
            </a:r>
            <a:endParaRPr lang="en-US" altLang="en-US" dirty="0">
              <a:solidFill>
                <a:schemeClr val="bg1"/>
              </a:solidFill>
              <a:ea typeface="ヒラギノ角ゴ Pro W3"/>
              <a:cs typeface="Lucida Sans" panose="020B06020405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0833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Concatenate DataFrames by Rows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Concatenate two DataFrames with identical variables by rows: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concat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method for such concatenation:</a:t>
            </a: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2D2B3-A02E-453C-8F39-8DC1EDB595BC}"/>
              </a:ext>
            </a:extLst>
          </p:cNvPr>
          <p:cNvSpPr/>
          <p:nvPr/>
        </p:nvSpPr>
        <p:spPr>
          <a:xfrm>
            <a:off x="457201" y="4943635"/>
            <a:ext cx="8229599" cy="445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nl-NL" sz="2000" dirty="0" err="1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pd.</a:t>
            </a:r>
            <a:r>
              <a:rPr lang="nl-NL" sz="200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concat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([</a:t>
            </a:r>
            <a:r>
              <a:rPr lang="nl-NL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nl-NL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nl-NL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OtherDataFrames</a:t>
            </a:r>
            <a:r>
              <a:rPr lang="nl-NL" sz="2000" dirty="0"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1DDB32-5557-42CB-B510-4B8FD8BA7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90" y="1780149"/>
            <a:ext cx="7340220" cy="268856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63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7154D9-92B8-A44D-5FD8-FEB2A7B38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: on customer and product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392B8-95A4-DAF0-4DCD-3F66B5BD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44" y="167294"/>
            <a:ext cx="8548777" cy="838800"/>
          </a:xfrm>
        </p:spPr>
        <p:txBody>
          <a:bodyPr/>
          <a:lstStyle/>
          <a:p>
            <a:r>
              <a:rPr lang="en-SG" dirty="0"/>
              <a:t>Example Program </a:t>
            </a:r>
            <a:r>
              <a:rPr lang="en-US" dirty="0"/>
              <a:t>for Students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3EAA8-06F9-E739-78FE-83522ED572D8}"/>
              </a:ext>
            </a:extLst>
          </p:cNvPr>
          <p:cNvSpPr txBox="1"/>
          <p:nvPr/>
        </p:nvSpPr>
        <p:spPr>
          <a:xfrm>
            <a:off x="595223" y="3429000"/>
            <a:ext cx="569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concatenate </a:t>
            </a:r>
            <a:r>
              <a:rPr lang="en-US" dirty="0" err="1"/>
              <a:t>dataframes</a:t>
            </a:r>
            <a:r>
              <a:rPr lang="en-US" dirty="0"/>
              <a:t> by rows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07F2E-F6C0-50C5-D263-8181C048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53" y="1741478"/>
            <a:ext cx="1998965" cy="146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699A2-65CC-3403-3B33-4449464C2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38" y="1741478"/>
            <a:ext cx="1998965" cy="153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3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7154D9-92B8-A44D-5FD8-FEB2A7B38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: on customer and product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392B8-95A4-DAF0-4DCD-3F66B5BD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44" y="167294"/>
            <a:ext cx="8548777" cy="838800"/>
          </a:xfrm>
        </p:spPr>
        <p:txBody>
          <a:bodyPr/>
          <a:lstStyle/>
          <a:p>
            <a:r>
              <a:rPr lang="en-SG" dirty="0"/>
              <a:t>Example Program </a:t>
            </a:r>
            <a:r>
              <a:rPr lang="en-US" dirty="0"/>
              <a:t>(Answers)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53EAA8-06F9-E739-78FE-83522ED572D8}"/>
              </a:ext>
            </a:extLst>
          </p:cNvPr>
          <p:cNvSpPr txBox="1"/>
          <p:nvPr/>
        </p:nvSpPr>
        <p:spPr>
          <a:xfrm>
            <a:off x="595223" y="3429000"/>
            <a:ext cx="5697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Please concatenate </a:t>
            </a:r>
            <a:r>
              <a:rPr lang="en-US" dirty="0" err="1"/>
              <a:t>dataframes</a:t>
            </a:r>
            <a:r>
              <a:rPr lang="en-US" dirty="0"/>
              <a:t> by rows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7E07F2E-F6C0-50C5-D263-8181C048E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353" y="1741478"/>
            <a:ext cx="1998965" cy="146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F699A2-65CC-3403-3B33-4449464C2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38" y="1741478"/>
            <a:ext cx="1998965" cy="153680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1BF6678-7A8D-DB33-F247-368D66D3F751}"/>
              </a:ext>
            </a:extLst>
          </p:cNvPr>
          <p:cNvSpPr/>
          <p:nvPr/>
        </p:nvSpPr>
        <p:spPr>
          <a:xfrm>
            <a:off x="3576361" y="3895807"/>
            <a:ext cx="5130397" cy="2661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A771A-92F7-1A35-3CF7-DDBD5439DD37}"/>
              </a:ext>
            </a:extLst>
          </p:cNvPr>
          <p:cNvSpPr/>
          <p:nvPr/>
        </p:nvSpPr>
        <p:spPr>
          <a:xfrm>
            <a:off x="492133" y="3910455"/>
            <a:ext cx="3043631" cy="2661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19478-1F71-D14E-83CA-AE31B0B97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3" y="3932723"/>
            <a:ext cx="3043630" cy="24276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46A86-0252-EE43-8F7B-371FA2FEA9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60" y="3932723"/>
            <a:ext cx="5089802" cy="6727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566145-0382-CA4B-BA7C-F03285CF4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618" y="4618995"/>
            <a:ext cx="2261761" cy="176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0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Join of </a:t>
            </a:r>
            <a:r>
              <a:rPr lang="en-US" dirty="0" err="1"/>
              <a:t>DataFrames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28524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Natural Join: Return the rows where the two </a:t>
            </a:r>
            <a:r>
              <a:rPr lang="en-US" dirty="0" err="1"/>
              <a:t>DataFrames</a:t>
            </a:r>
            <a:r>
              <a:rPr lang="en-US" dirty="0"/>
              <a:t> have matching keys (Variable 1).</a:t>
            </a:r>
          </a:p>
          <a:p>
            <a:pPr marL="354013" indent="-354013"/>
            <a:endParaRPr lang="en-US" dirty="0"/>
          </a:p>
          <a:p>
            <a:pPr marL="354013" indent="-354013"/>
            <a:endParaRPr lang="en-SG" dirty="0"/>
          </a:p>
          <a:p>
            <a:pPr marL="354013" indent="-354013"/>
            <a:endParaRPr lang="en-SG" dirty="0"/>
          </a:p>
          <a:p>
            <a:pPr marL="354013" indent="-354013"/>
            <a:endParaRPr lang="en-SG" dirty="0"/>
          </a:p>
          <a:p>
            <a:pPr marL="354013" indent="-354013"/>
            <a:endParaRPr lang="en-SG" dirty="0"/>
          </a:p>
          <a:p>
            <a:pPr marL="354013" indent="-354013"/>
            <a:endParaRPr lang="en-SG" dirty="0"/>
          </a:p>
          <a:p>
            <a:pPr marL="354013" indent="-354013"/>
            <a:endParaRPr lang="en-SG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8D3435-EF1C-6D93-9EFB-8A555744A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42025"/>
              </p:ext>
            </p:extLst>
          </p:nvPr>
        </p:nvGraphicFramePr>
        <p:xfrm>
          <a:off x="595223" y="2181253"/>
          <a:ext cx="3710651" cy="1085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8119">
                  <a:extLst>
                    <a:ext uri="{9D8B030D-6E8A-4147-A177-3AD203B41FA5}">
                      <a16:colId xmlns:a16="http://schemas.microsoft.com/office/drawing/2014/main" val="123626768"/>
                    </a:ext>
                  </a:extLst>
                </a:gridCol>
                <a:gridCol w="1208119">
                  <a:extLst>
                    <a:ext uri="{9D8B030D-6E8A-4147-A177-3AD203B41FA5}">
                      <a16:colId xmlns:a16="http://schemas.microsoft.com/office/drawing/2014/main" val="4012147346"/>
                    </a:ext>
                  </a:extLst>
                </a:gridCol>
                <a:gridCol w="1294413">
                  <a:extLst>
                    <a:ext uri="{9D8B030D-6E8A-4147-A177-3AD203B41FA5}">
                      <a16:colId xmlns:a16="http://schemas.microsoft.com/office/drawing/2014/main" val="4200388473"/>
                    </a:ext>
                  </a:extLst>
                </a:gridCol>
              </a:tblGrid>
              <a:tr h="254506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SG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1 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4684620"/>
                  </a:ext>
                </a:extLst>
              </a:tr>
              <a:tr h="276912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472447"/>
                  </a:ext>
                </a:extLst>
              </a:tr>
              <a:tr h="276912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Value 21</a:t>
                      </a:r>
                      <a:endParaRPr lang="en-SG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22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1222362"/>
                  </a:ext>
                </a:extLst>
              </a:tr>
              <a:tr h="276912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Value 31</a:t>
                      </a:r>
                      <a:endParaRPr lang="en-SG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Value 32</a:t>
                      </a:r>
                      <a:endParaRPr lang="en-SG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0316164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5547F44-37F5-6E43-0F7B-F9BC1574F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766287"/>
              </p:ext>
            </p:extLst>
          </p:nvPr>
        </p:nvGraphicFramePr>
        <p:xfrm>
          <a:off x="4838126" y="2181253"/>
          <a:ext cx="4114799" cy="10852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9702">
                  <a:extLst>
                    <a:ext uri="{9D8B030D-6E8A-4147-A177-3AD203B41FA5}">
                      <a16:colId xmlns:a16="http://schemas.microsoft.com/office/drawing/2014/main" val="3185098682"/>
                    </a:ext>
                  </a:extLst>
                </a:gridCol>
                <a:gridCol w="1339702">
                  <a:extLst>
                    <a:ext uri="{9D8B030D-6E8A-4147-A177-3AD203B41FA5}">
                      <a16:colId xmlns:a16="http://schemas.microsoft.com/office/drawing/2014/main" val="1901919420"/>
                    </a:ext>
                  </a:extLst>
                </a:gridCol>
                <a:gridCol w="1435395">
                  <a:extLst>
                    <a:ext uri="{9D8B030D-6E8A-4147-A177-3AD203B41FA5}">
                      <a16:colId xmlns:a16="http://schemas.microsoft.com/office/drawing/2014/main" val="2740215897"/>
                    </a:ext>
                  </a:extLst>
                </a:gridCol>
              </a:tblGrid>
              <a:tr h="254506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1 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3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5363532"/>
                  </a:ext>
                </a:extLst>
              </a:tr>
              <a:tr h="276912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13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3187519"/>
                  </a:ext>
                </a:extLst>
              </a:tr>
              <a:tr h="276912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21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23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2395460"/>
                  </a:ext>
                </a:extLst>
              </a:tr>
              <a:tr h="276912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41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Value 43</a:t>
                      </a:r>
                      <a:endParaRPr lang="en-SG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1938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732AB47-1FD9-3E64-A226-571208E56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474092"/>
              </p:ext>
            </p:extLst>
          </p:nvPr>
        </p:nvGraphicFramePr>
        <p:xfrm>
          <a:off x="2106252" y="3870900"/>
          <a:ext cx="4931496" cy="908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361">
                  <a:extLst>
                    <a:ext uri="{9D8B030D-6E8A-4147-A177-3AD203B41FA5}">
                      <a16:colId xmlns:a16="http://schemas.microsoft.com/office/drawing/2014/main" val="471077018"/>
                    </a:ext>
                  </a:extLst>
                </a:gridCol>
                <a:gridCol w="1190361">
                  <a:extLst>
                    <a:ext uri="{9D8B030D-6E8A-4147-A177-3AD203B41FA5}">
                      <a16:colId xmlns:a16="http://schemas.microsoft.com/office/drawing/2014/main" val="2521189642"/>
                    </a:ext>
                  </a:extLst>
                </a:gridCol>
                <a:gridCol w="1275387">
                  <a:extLst>
                    <a:ext uri="{9D8B030D-6E8A-4147-A177-3AD203B41FA5}">
                      <a16:colId xmlns:a16="http://schemas.microsoft.com/office/drawing/2014/main" val="2278622392"/>
                    </a:ext>
                  </a:extLst>
                </a:gridCol>
                <a:gridCol w="1275387">
                  <a:extLst>
                    <a:ext uri="{9D8B030D-6E8A-4147-A177-3AD203B41FA5}">
                      <a16:colId xmlns:a16="http://schemas.microsoft.com/office/drawing/2014/main" val="1561456877"/>
                    </a:ext>
                  </a:extLst>
                </a:gridCol>
              </a:tblGrid>
              <a:tr h="286055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1 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Variable 3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213435"/>
                  </a:ext>
                </a:extLst>
              </a:tr>
              <a:tr h="311238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13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9031723"/>
                  </a:ext>
                </a:extLst>
              </a:tr>
              <a:tr h="311238"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21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 22</a:t>
                      </a:r>
                      <a:endParaRPr lang="en-SG" sz="110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307340" algn="just">
                        <a:lnSpc>
                          <a:spcPct val="143000"/>
                        </a:lnSpc>
                        <a:spcBef>
                          <a:spcPts val="1145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Value 23</a:t>
                      </a:r>
                      <a:endParaRPr lang="en-SG" sz="1100" dirty="0">
                        <a:effectLst/>
                        <a:latin typeface="Book Antiqua" panose="02040602050305030304" pitchFamily="18" charset="0"/>
                        <a:ea typeface="Book Antiqua" panose="02040602050305030304" pitchFamily="18" charset="0"/>
                        <a:cs typeface="Book Antiqua" panose="0204060205030503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578658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70F1CB2-A04C-1303-18DB-31B20606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609" y="2516985"/>
            <a:ext cx="485785" cy="470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1666A8-F52D-659A-3DD3-A3AFA23EA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6747" y="3163632"/>
            <a:ext cx="438469" cy="6263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4C79E0-5C6D-69F3-2F04-774DC86B536E}"/>
              </a:ext>
            </a:extLst>
          </p:cNvPr>
          <p:cNvSpPr/>
          <p:nvPr/>
        </p:nvSpPr>
        <p:spPr>
          <a:xfrm>
            <a:off x="457201" y="4943635"/>
            <a:ext cx="8229599" cy="445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nl-NL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pd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nl-NL" sz="200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merge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df1, df2, on=‘</a:t>
            </a:r>
            <a:r>
              <a:rPr lang="nl-NL" sz="200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matching_key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’, how=‘</a:t>
            </a:r>
            <a:r>
              <a:rPr lang="nl-NL" sz="200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inner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’)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290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pandas Package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“pandas” is the most common package for data management in Python.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First, installing pandas using pip, then import pandas in our program: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2D2B3-A02E-453C-8F39-8DC1EDB595BC}"/>
              </a:ext>
            </a:extLst>
          </p:cNvPr>
          <p:cNvSpPr/>
          <p:nvPr/>
        </p:nvSpPr>
        <p:spPr>
          <a:xfrm>
            <a:off x="457201" y="2346308"/>
            <a:ext cx="8229599" cy="445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sz="2000" dirty="0">
                <a:solidFill>
                  <a:srgbClr val="5F497A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as </a:t>
            </a:r>
            <a:r>
              <a:rPr lang="en-US" sz="2000" dirty="0">
                <a:solidFill>
                  <a:srgbClr val="5F497A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pd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9238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7154D9-92B8-A44D-5FD8-FEB2A7B38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: on customer, product, and shop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392B8-95A4-DAF0-4DCD-3F66B5BD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215855"/>
            <a:ext cx="8548777" cy="838800"/>
          </a:xfrm>
        </p:spPr>
        <p:txBody>
          <a:bodyPr/>
          <a:lstStyle/>
          <a:p>
            <a:r>
              <a:rPr lang="en-SG" dirty="0"/>
              <a:t>Example Program </a:t>
            </a:r>
            <a:r>
              <a:rPr lang="en-US" dirty="0"/>
              <a:t>for Students</a:t>
            </a:r>
            <a:endParaRPr lang="en-SG" dirty="0">
              <a:solidFill>
                <a:schemeClr val="accent6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E9EDC96-0E80-8C80-AFB0-9A635EE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96" y="1767705"/>
            <a:ext cx="2122370" cy="220878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3F56822-43B1-2870-7C9E-C2848FBA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99" y="1764903"/>
            <a:ext cx="2363270" cy="208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4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717154D9-92B8-A44D-5FD8-FEB2A7B387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</a:t>
            </a:r>
            <a:r>
              <a:rPr lang="en-US" dirty="0" err="1"/>
              <a:t>DataFrames</a:t>
            </a:r>
            <a:r>
              <a:rPr lang="en-US" dirty="0"/>
              <a:t>: on customer, product, and shop</a:t>
            </a:r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B392B8-95A4-DAF0-4DCD-3F66B5BD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223" y="215855"/>
            <a:ext cx="8548777" cy="838800"/>
          </a:xfrm>
        </p:spPr>
        <p:txBody>
          <a:bodyPr/>
          <a:lstStyle/>
          <a:p>
            <a:r>
              <a:rPr lang="en-SG"/>
              <a:t>Example Program </a:t>
            </a:r>
            <a:r>
              <a:rPr lang="en-US"/>
              <a:t>(</a:t>
            </a:r>
            <a:r>
              <a:rPr lang="en-US" dirty="0"/>
              <a:t>Answers)</a:t>
            </a:r>
            <a:endParaRPr lang="en-SG" dirty="0">
              <a:solidFill>
                <a:schemeClr val="accent6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E9EDC96-0E80-8C80-AFB0-9A635EEED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96" y="1767705"/>
            <a:ext cx="2122370" cy="2208787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3F56822-43B1-2870-7C9E-C2848FBA4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99" y="1764903"/>
            <a:ext cx="2363270" cy="208583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7E13F9-1B61-6614-63B8-7BA21F8C9C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843"/>
          <a:stretch/>
        </p:blipFill>
        <p:spPr>
          <a:xfrm>
            <a:off x="1149764" y="3980200"/>
            <a:ext cx="6353662" cy="187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2DF29706-0BF6-40D2-8B1C-3EC71B2E01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436" y="1219199"/>
            <a:ext cx="8229600" cy="17136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Missing Data </a:t>
            </a:r>
            <a:b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</a:br>
            <a: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and Outliers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6237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In empirical studies, an observed value of a variable could be missing.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Reasons for missing data: defective measurement tools, withdrawal from the study, refusal of responses to sensitive questions, etc.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In Python, pandas indicates missing data with a special floating-point value, while NumPy uses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NaN</a:t>
            </a:r>
            <a:r>
              <a:rPr lang="en-US" dirty="0"/>
              <a:t> (“Not a Number”).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Missing data cannot be included in constructing models, forecasting, etc.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In pandas, missing values are ignored by the statistical functions.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Since the underlying sample sizes for each variable could vary in the computation due to missing data, the statistical estimation can be biased.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870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Identify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pandas’ readers such as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read_csv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have two parameters,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na_filter</a:t>
            </a:r>
            <a:r>
              <a:rPr lang="en-US" dirty="0"/>
              <a:t> and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na_values</a:t>
            </a:r>
            <a:r>
              <a:rPr lang="en-US" dirty="0"/>
              <a:t>, to convert certain strings to missing values directly.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By default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na_filter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, pandas will convert all white spaces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""</a:t>
            </a:r>
            <a:r>
              <a:rPr lang="en-US" dirty="0"/>
              <a:t> to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NaN</a:t>
            </a:r>
            <a:r>
              <a:rPr lang="en-US" dirty="0"/>
              <a:t>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na_values</a:t>
            </a:r>
            <a:r>
              <a:rPr lang="en-US" dirty="0"/>
              <a:t>, we can declare certain strings from our DataFrame to be </a:t>
            </a:r>
            <a:r>
              <a:rPr lang="en-US" dirty="0" err="1"/>
              <a:t>recognised</a:t>
            </a:r>
            <a:r>
              <a:rPr lang="en-US" dirty="0"/>
              <a:t> as missing values.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following strings are treated as missing values by default and do not require explicit declaration:</a:t>
            </a:r>
          </a:p>
          <a:p>
            <a:pPr marL="400050" lvl="1" algn="l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#N/A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#N/A N/A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#NA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-1.#IND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-1.#QNAN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-nan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1.#IND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1.#QNAN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N/A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n/a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", "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6B968-3A26-4497-849D-14807DC5F488}"/>
              </a:ext>
            </a:extLst>
          </p:cNvPr>
          <p:cNvSpPr/>
          <p:nvPr/>
        </p:nvSpPr>
        <p:spPr>
          <a:xfrm>
            <a:off x="457201" y="2158600"/>
            <a:ext cx="8305799" cy="6730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1435100" indent="-1258888"/>
            <a:r>
              <a:rPr lang="nl-NL" sz="200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nl-NL" sz="200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pd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nl-NL" sz="200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read_csv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nl-NL" sz="200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csv_file_name.csv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",</a:t>
            </a:r>
            <a:r>
              <a:rPr lang="nl-NL" sz="200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na_values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"</a:t>
            </a:r>
            <a:r>
              <a:rPr lang="nl-NL" sz="200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na_string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", 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na_f</a:t>
            </a:r>
            <a:r>
              <a:rPr lang="nl-NL" sz="200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ilte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True/False</a:t>
            </a:r>
            <a:r>
              <a:rPr lang="nl-NL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1276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Locate Missing Data (I)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It is often not easy to locate the missing data in a dataset.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Count the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NaN</a:t>
            </a:r>
            <a:r>
              <a:rPr lang="en-US" dirty="0" err="1">
                <a:latin typeface="+mj-lt"/>
              </a:rPr>
              <a:t>s</a:t>
            </a:r>
            <a:r>
              <a:rPr lang="en-US" dirty="0"/>
              <a:t> in each row and each column to find the missing data.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Missing values exist in a variable if the number of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NaN</a:t>
            </a:r>
            <a:r>
              <a:rPr lang="en-US" dirty="0" err="1">
                <a:latin typeface="+mj-lt"/>
              </a:rPr>
              <a:t>s</a:t>
            </a:r>
            <a:r>
              <a:rPr lang="en-US" dirty="0"/>
              <a:t> is larger than zero.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Same approach is applicable to rows.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method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checks every cell of a DataFrame and returns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 if the cell contains a missing value and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otherwise.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method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.sum()</a:t>
            </a:r>
            <a:r>
              <a:rPr lang="en-US" dirty="0"/>
              <a:t> adds up all the “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” (equal to 1)  in each row or each column. It is equivalent to counting the missing values.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If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axis = 0</a:t>
            </a:r>
            <a:r>
              <a:rPr lang="en-US" dirty="0"/>
              <a:t>, the values in a column will be added up together. If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axis = 1</a:t>
            </a:r>
            <a:r>
              <a:rPr lang="en-US" dirty="0"/>
              <a:t>, it returns the sum of a row.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6B968-3A26-4497-849D-14807DC5F488}"/>
              </a:ext>
            </a:extLst>
          </p:cNvPr>
          <p:cNvSpPr/>
          <p:nvPr/>
        </p:nvSpPr>
        <p:spPr>
          <a:xfrm>
            <a:off x="457201" y="3133125"/>
            <a:ext cx="8229599" cy="36715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isnull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sum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axis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0/1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4234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2133" y="838800"/>
            <a:ext cx="8468334" cy="36316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Suppose our Imports dataset is corrupted, name it as </a:t>
            </a:r>
            <a:r>
              <a:rPr lang="en-US" dirty="0" err="1"/>
              <a:t>C_Imports</a:t>
            </a:r>
            <a:endParaRPr lang="en-US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Observe that the price of apple is missing, </a:t>
            </a:r>
            <a:r>
              <a:rPr lang="en-US" dirty="0" err="1"/>
              <a:t>NaN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locate the missing data; there is 1 missing value in Prices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Locating Missing Data (I)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492265-6338-1345-A6B5-EBE338411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287" y="4652341"/>
            <a:ext cx="3390900" cy="139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AF612-5320-0049-5497-91FAD5723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722" y="1762812"/>
            <a:ext cx="6237511" cy="1931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60CDBA-C0AA-7FCC-7D35-2BA6C2B5BEC8}"/>
              </a:ext>
            </a:extLst>
          </p:cNvPr>
          <p:cNvSpPr txBox="1"/>
          <p:nvPr/>
        </p:nvSpPr>
        <p:spPr>
          <a:xfrm>
            <a:off x="1167653" y="1810761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.csv file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2975CF-D747-DF07-B0F4-77710664D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533" y="2207092"/>
            <a:ext cx="2324301" cy="944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B3EE3C-F68F-6157-D479-B46D47F09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67" y="1853938"/>
            <a:ext cx="1153343" cy="28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88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Locate Missing Data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We can use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.any()</a:t>
            </a:r>
            <a:r>
              <a:rPr lang="en-US" dirty="0"/>
              <a:t> just to check whether missing data exist.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It </a:t>
            </a:r>
            <a:r>
              <a:rPr lang="en-US" dirty="0"/>
              <a:t>returns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 if any element in the attached array is True.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Retrieve the row/column indices with missing data by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.index</a:t>
            </a:r>
            <a:r>
              <a:rPr lang="en-US" dirty="0"/>
              <a:t>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Counting the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NaN</a:t>
            </a:r>
            <a:r>
              <a:rPr lang="en-US" dirty="0" err="1"/>
              <a:t>s</a:t>
            </a:r>
            <a:r>
              <a:rPr lang="en-US" dirty="0"/>
              <a:t> in columns means to check on the existence of missing values in each variable.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Counting the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NaN</a:t>
            </a:r>
            <a:r>
              <a:rPr lang="en-US" dirty="0" err="1"/>
              <a:t>s</a:t>
            </a:r>
            <a:r>
              <a:rPr lang="en-US" dirty="0"/>
              <a:t> in rows means to identify observations with missing values in at least one of the variables.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treatments of missing data are different in these two cases.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6B968-3A26-4497-849D-14807DC5F488}"/>
              </a:ext>
            </a:extLst>
          </p:cNvPr>
          <p:cNvSpPr/>
          <p:nvPr/>
        </p:nvSpPr>
        <p:spPr>
          <a:xfrm>
            <a:off x="457201" y="2256362"/>
            <a:ext cx="8229599" cy="8680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isnull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axis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isnull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axis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2A182-C0BF-4A29-8B19-830424A813C6}"/>
              </a:ext>
            </a:extLst>
          </p:cNvPr>
          <p:cNvSpPr/>
          <p:nvPr/>
        </p:nvSpPr>
        <p:spPr>
          <a:xfrm>
            <a:off x="457201" y="3590804"/>
            <a:ext cx="8229599" cy="8093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982663">
              <a:tabLst>
                <a:tab pos="982663" algn="l"/>
              </a:tabLst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object_name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isnull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()</a:t>
            </a:r>
          </a:p>
          <a:p>
            <a:pPr marL="982663">
              <a:tabLst>
                <a:tab pos="982663" algn="l"/>
              </a:tabLst>
            </a:pP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object_name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object_name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==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].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index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0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2133" y="1188722"/>
            <a:ext cx="8468334" cy="9523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for missing entries in </a:t>
            </a:r>
            <a:r>
              <a:rPr lang="en-US" dirty="0" err="1"/>
              <a:t>C_Imports</a:t>
            </a:r>
            <a:r>
              <a:rPr lang="en-US" dirty="0"/>
              <a:t>. Recall that price is missing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We see a ‘True’ for ‘Prices’</a:t>
            </a:r>
          </a:p>
          <a:p>
            <a:pPr lvl="1" algn="l"/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Locating Missing Data (II)</a:t>
            </a:r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407" t="44988" r="47907" b="37195"/>
          <a:stretch/>
        </p:blipFill>
        <p:spPr>
          <a:xfrm>
            <a:off x="2776651" y="2141062"/>
            <a:ext cx="3563189" cy="1646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407" t="63871" r="48785" b="26382"/>
          <a:stretch/>
        </p:blipFill>
        <p:spPr>
          <a:xfrm>
            <a:off x="2776651" y="5099798"/>
            <a:ext cx="3796869" cy="1000465"/>
          </a:xfrm>
          <a:prstGeom prst="rect">
            <a:avLst/>
          </a:prstGeom>
        </p:spPr>
      </p:pic>
      <p:sp>
        <p:nvSpPr>
          <p:cNvPr id="7" name="Subtitle 1"/>
          <p:cNvSpPr txBox="1">
            <a:spLocks/>
          </p:cNvSpPr>
          <p:nvPr/>
        </p:nvSpPr>
        <p:spPr>
          <a:xfrm>
            <a:off x="595223" y="4147458"/>
            <a:ext cx="8468334" cy="952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ts val="1200"/>
              </a:spcBef>
              <a:buFont typeface="Courier New" panose="02070309020205020404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2pPr>
            <a:lvl3pPr marL="914400" indent="0" algn="ctr" defTabSz="914400" rtl="0" eaLnBrk="1" latinLnBrk="0" hangingPunct="1">
              <a:spcBef>
                <a:spcPts val="12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3pPr>
            <a:lvl4pPr marL="1371600" indent="0" algn="ctr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4pPr>
            <a:lvl5pPr marL="1828800" indent="0" algn="ctr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itchFamily="34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Now check the index which is missing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We see a ‘True’ for ‘Prices’</a:t>
            </a:r>
          </a:p>
          <a:p>
            <a:pPr lvl="1" algn="l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77766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Delete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5058992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usual ways to treat missing data are: </a:t>
            </a:r>
          </a:p>
          <a:p>
            <a:pPr marL="754063" lvl="1" indent="-354013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delete the entire observations</a:t>
            </a:r>
          </a:p>
          <a:p>
            <a:pPr marL="754063" lvl="1" indent="-354013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replace them</a:t>
            </a:r>
          </a:p>
          <a:p>
            <a:pPr marL="754063" lvl="1" indent="-354013" algn="l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ignore them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.drop()</a:t>
            </a:r>
            <a:r>
              <a:rPr lang="en-US" dirty="0"/>
              <a:t>, we specify the row indices with missing values that should be removed.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dropna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method combines the </a:t>
            </a:r>
            <a:r>
              <a:rPr lang="en-US" dirty="0" err="1"/>
              <a:t>localisation</a:t>
            </a:r>
            <a:r>
              <a:rPr lang="en-US" dirty="0"/>
              <a:t> and removal of rows or columns with missing data in a single function.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All missing values are treated and deleted by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dropna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equally.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GB" dirty="0"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GB" dirty="0">
                <a:effectLst/>
                <a:latin typeface="+mj-lt"/>
                <a:ea typeface="SimSun" panose="02010600030101010101" pitchFamily="2" charset="-122"/>
                <a:cs typeface="Times New Roman" panose="02020603050405020304" pitchFamily="18" charset="0"/>
              </a:rPr>
              <a:t>xis=0/axis=1: rows (0) or columns (1) should be dropped.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6B968-3A26-4497-849D-14807DC5F488}"/>
              </a:ext>
            </a:extLst>
          </p:cNvPr>
          <p:cNvSpPr/>
          <p:nvPr/>
        </p:nvSpPr>
        <p:spPr>
          <a:xfrm>
            <a:off x="457201" y="3671843"/>
            <a:ext cx="8229599" cy="389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717550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drop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axis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index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[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index1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index2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…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])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F2A182-C0BF-4A29-8B19-830424A813C6}"/>
              </a:ext>
            </a:extLst>
          </p:cNvPr>
          <p:cNvSpPr/>
          <p:nvPr/>
        </p:nvSpPr>
        <p:spPr>
          <a:xfrm>
            <a:off x="457201" y="4887269"/>
            <a:ext cx="8229599" cy="389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717550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dropna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(axis =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how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"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any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"/"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all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713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Import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15232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We need Python compatible datasets to work with pandas.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Load a dataset in Python and open it in the format of pandas.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Convert .csv data files to pandas DataFrame by the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read_csv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function.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read_csv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is a reader to convert specific format of data files into pandas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pandas also provides readers to import data files from other sources such as Excel, SPSS, Stata, etc.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37FF02-2A8E-4E51-9087-A889A405E435}"/>
              </a:ext>
            </a:extLst>
          </p:cNvPr>
          <p:cNvSpPr/>
          <p:nvPr/>
        </p:nvSpPr>
        <p:spPr>
          <a:xfrm>
            <a:off x="595223" y="2719559"/>
            <a:ext cx="8229599" cy="3921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2000" dirty="0" err="1">
                <a:solidFill>
                  <a:srgbClr val="5F497A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pd</a:t>
            </a:r>
            <a:r>
              <a:rPr lang="en-US" sz="2000" dirty="0" err="1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rgbClr val="76923C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read_csv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("</a:t>
            </a:r>
            <a:r>
              <a:rPr lang="en-US" sz="2000" dirty="0">
                <a:solidFill>
                  <a:srgbClr val="215868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csv_file_name.csv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")</a:t>
            </a:r>
            <a:endParaRPr lang="en-SG" sz="2400" dirty="0">
              <a:solidFill>
                <a:schemeClr val="tx1"/>
              </a:solidFill>
              <a:effectLst/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955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 that Prices for Apple is missing in </a:t>
            </a:r>
            <a:r>
              <a:rPr lang="en-US" dirty="0" err="1"/>
              <a:t>C_Imports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set how = “any” to drop the row for Apple with </a:t>
            </a:r>
            <a:r>
              <a:rPr lang="en-US" dirty="0" err="1"/>
              <a:t>NaN</a:t>
            </a:r>
            <a:r>
              <a:rPr lang="en-US" dirty="0"/>
              <a:t> for Prices.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Deleting Missing Data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0465" t="29690" r="52675" b="50148"/>
          <a:stretch/>
        </p:blipFill>
        <p:spPr>
          <a:xfrm>
            <a:off x="3368772" y="1803017"/>
            <a:ext cx="2129820" cy="1432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465" t="53171" r="45634" b="28696"/>
          <a:stretch/>
        </p:blipFill>
        <p:spPr>
          <a:xfrm>
            <a:off x="3181827" y="4109022"/>
            <a:ext cx="3134433" cy="133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80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Replace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We can also replace missing values by a pre-defined value.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Variable mean, mode, etc.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pandas facilitates replacement of missing values by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fillna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fillna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method replaces all missing values with the value specified in the parameter.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We can also specify a column in the DataFrame where the missing values should be replaced by the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fillna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method.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6B968-3A26-4497-849D-14807DC5F488}"/>
              </a:ext>
            </a:extLst>
          </p:cNvPr>
          <p:cNvSpPr/>
          <p:nvPr/>
        </p:nvSpPr>
        <p:spPr>
          <a:xfrm>
            <a:off x="457201" y="2735320"/>
            <a:ext cx="8229599" cy="6936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88900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fillna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repl_value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pPr marL="88900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["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column_label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"].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fillna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value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repl_value</a:t>
            </a: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75011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Replacement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4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Recall that Prices for Apple is missing in </a:t>
            </a:r>
            <a:r>
              <a:rPr lang="en-US" dirty="0" err="1"/>
              <a:t>C_Imports</a:t>
            </a:r>
            <a:r>
              <a:rPr lang="en-US" dirty="0"/>
              <a:t> (i.e., </a:t>
            </a:r>
            <a:r>
              <a:rPr lang="en-US" dirty="0" err="1"/>
              <a:t>NaN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Replace </a:t>
            </a:r>
            <a:r>
              <a:rPr lang="en-US" dirty="0" err="1"/>
              <a:t>NaN</a:t>
            </a:r>
            <a:r>
              <a:rPr lang="en-US" dirty="0"/>
              <a:t> with the mean price of orange and banana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Mean is (.7 + .9) / 2 = .8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465" t="29690" r="52675" b="50148"/>
          <a:stretch/>
        </p:blipFill>
        <p:spPr>
          <a:xfrm>
            <a:off x="3387060" y="1644521"/>
            <a:ext cx="2077449" cy="1397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9E2E5B-2DBD-9D43-A25B-26B586BDA8E2}"/>
              </a:ext>
            </a:extLst>
          </p:cNvPr>
          <p:cNvSpPr txBox="1"/>
          <p:nvPr/>
        </p:nvSpPr>
        <p:spPr>
          <a:xfrm>
            <a:off x="12242800" y="4080933"/>
            <a:ext cx="0" cy="0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endParaRPr lang="en-GB" sz="4400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6D450-AA3B-7243-BBA1-17DEB03E7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25" y="4489142"/>
            <a:ext cx="4940517" cy="164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6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Outliers can cause biasedness in the statistical estimation.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Draw histogram/boxplot or use interquartile range (IQR) to detect outliers in a variable.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.quantile()</a:t>
            </a:r>
            <a:r>
              <a:rPr lang="en-US" dirty="0"/>
              <a:t> to determine the 1st and 3rd quartiles of a variable.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An observation y is considered as outliers if:</a:t>
            </a:r>
          </a:p>
          <a:p>
            <a:pPr lvl="1" algn="l">
              <a:tabLst>
                <a:tab pos="3405188" algn="l"/>
                <a:tab pos="4124325" algn="l"/>
              </a:tabLst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y &lt; q1 – 1.5 *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iqr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or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&gt; q3 + 1.5 * </a:t>
            </a:r>
            <a:r>
              <a:rPr lang="es-ES" dirty="0" err="1">
                <a:solidFill>
                  <a:schemeClr val="tx1"/>
                </a:solidFill>
                <a:latin typeface="Consolas" panose="020B0609020204030204" pitchFamily="49" charset="0"/>
              </a:rPr>
              <a:t>iqr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 algn="l">
              <a:tabLst>
                <a:tab pos="3224213" algn="l"/>
                <a:tab pos="4030663" algn="l"/>
              </a:tabLst>
            </a:pPr>
            <a:r>
              <a:rPr lang="en-US" dirty="0">
                <a:solidFill>
                  <a:schemeClr val="tx1"/>
                </a:solidFill>
              </a:rPr>
              <a:t>where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q1</a:t>
            </a:r>
            <a:r>
              <a:rPr lang="en-US" dirty="0">
                <a:solidFill>
                  <a:schemeClr val="tx1"/>
                </a:solidFill>
              </a:rPr>
              <a:t> is the 1st quartile,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q3</a:t>
            </a:r>
            <a:r>
              <a:rPr lang="en-US" dirty="0">
                <a:solidFill>
                  <a:schemeClr val="tx1"/>
                </a:solidFill>
              </a:rPr>
              <a:t> the third quartile and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iqr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 = q3 – q1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is the interquartile range.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46B968-3A26-4497-849D-14807DC5F488}"/>
              </a:ext>
            </a:extLst>
          </p:cNvPr>
          <p:cNvSpPr/>
          <p:nvPr/>
        </p:nvSpPr>
        <p:spPr>
          <a:xfrm>
            <a:off x="754811" y="2980011"/>
            <a:ext cx="8229599" cy="4208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DataFrame_name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["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column_label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"].</a:t>
            </a:r>
            <a:r>
              <a:rPr lang="it-IT" sz="20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quantile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q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quantile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6FC400-73ED-8779-3A07-CBD6308A7A27}"/>
              </a:ext>
            </a:extLst>
          </p:cNvPr>
          <p:cNvCxnSpPr/>
          <p:nvPr/>
        </p:nvCxnSpPr>
        <p:spPr>
          <a:xfrm flipH="1">
            <a:off x="1551008" y="4218972"/>
            <a:ext cx="150470" cy="145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1491F9-4B95-9227-9570-CB7A2E781921}"/>
              </a:ext>
            </a:extLst>
          </p:cNvPr>
          <p:cNvCxnSpPr>
            <a:cxnSpLocks/>
          </p:cNvCxnSpPr>
          <p:nvPr/>
        </p:nvCxnSpPr>
        <p:spPr>
          <a:xfrm>
            <a:off x="5384157" y="4218972"/>
            <a:ext cx="200628" cy="145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44C9D5-D6EE-D4DA-8F76-15FB8B3E5569}"/>
              </a:ext>
            </a:extLst>
          </p:cNvPr>
          <p:cNvSpPr txBox="1"/>
          <p:nvPr/>
        </p:nvSpPr>
        <p:spPr>
          <a:xfrm>
            <a:off x="1144446" y="5694947"/>
            <a:ext cx="2327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q=0.25 (0.25 quantile)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1E6E80-A43B-F148-31C3-1E2E017399FA}"/>
              </a:ext>
            </a:extLst>
          </p:cNvPr>
          <p:cNvSpPr txBox="1"/>
          <p:nvPr/>
        </p:nvSpPr>
        <p:spPr>
          <a:xfrm>
            <a:off x="4780826" y="5671595"/>
            <a:ext cx="2327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q=0.75 (0.75 quantile)</a:t>
            </a:r>
            <a:endParaRPr lang="en-S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95973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Detect and Remove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Usually, outliers should be removed from the dataset.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In Python, it suffices to select observations with no outliers in the target variable.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following syntax generates a subset of rows that do not fulfil the outlier condition.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1DDEF7-D6F2-46A9-8811-40C6EA4E1071}"/>
              </a:ext>
            </a:extLst>
          </p:cNvPr>
          <p:cNvSpPr/>
          <p:nvPr/>
        </p:nvSpPr>
        <p:spPr>
          <a:xfrm>
            <a:off x="457201" y="3357795"/>
            <a:ext cx="8229599" cy="4208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[~((</a:t>
            </a:r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["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Col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"]&lt;</a:t>
            </a:r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q1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–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1.5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iqr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) | (</a:t>
            </a:r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DF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["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Col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"]&gt;</a:t>
            </a:r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q3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+</a:t>
            </a:r>
            <a:r>
              <a:rPr lang="it-IT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1.5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*</a:t>
            </a:r>
            <a:r>
              <a:rPr lang="it-IT" sz="20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</a:rPr>
              <a:t>iqr</a:t>
            </a:r>
            <a:r>
              <a:rPr lang="it-IT" sz="2000" dirty="0">
                <a:solidFill>
                  <a:schemeClr val="tx1"/>
                </a:solidFill>
                <a:latin typeface="Consolas" panose="020B0609020204030204" pitchFamily="49" charset="0"/>
              </a:rPr>
              <a:t>))]</a:t>
            </a:r>
            <a:endParaRPr lang="en-US" sz="20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929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2133" y="1256578"/>
            <a:ext cx="8468334" cy="356535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Suppose our fruit imports dataset, ‘</a:t>
            </a:r>
            <a:r>
              <a:rPr lang="en-US" dirty="0" err="1"/>
              <a:t>O_Imports</a:t>
            </a:r>
            <a:r>
              <a:rPr lang="en-US" dirty="0"/>
              <a:t>’, now has 1 outlier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Durian with Prices of 1,000, from Iceland; looks suspicious</a:t>
            </a:r>
          </a:p>
          <a:p>
            <a:endParaRPr lang="en-US" dirty="0"/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endParaRPr lang="en-US" dirty="0"/>
          </a:p>
          <a:p>
            <a:pPr lvl="1" algn="l"/>
            <a:endParaRPr lang="en-US" dirty="0"/>
          </a:p>
          <a:p>
            <a:pPr lvl="1" algn="l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Obtain the 1st quartile (q = .25) and 3</a:t>
            </a:r>
            <a:r>
              <a:rPr lang="en-US" baseline="30000" dirty="0"/>
              <a:t>rd</a:t>
            </a:r>
            <a:r>
              <a:rPr lang="en-US" dirty="0"/>
              <a:t> quartile (q = .75)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Outliers (I)</a:t>
            </a:r>
            <a:endParaRPr lang="en-SG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767" t="42327" r="44200" b="41911"/>
          <a:stretch/>
        </p:blipFill>
        <p:spPr>
          <a:xfrm>
            <a:off x="2706624" y="4450564"/>
            <a:ext cx="3054096" cy="108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ABED2-6E82-5389-F169-88AD81245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23" y="2505645"/>
            <a:ext cx="2575783" cy="1234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BE43B-95A4-F99D-9257-C54914327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2" y="2130522"/>
            <a:ext cx="1007324" cy="2871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0A37E5-3F89-ECD6-6A31-BA92ED9499D1}"/>
              </a:ext>
            </a:extLst>
          </p:cNvPr>
          <p:cNvSpPr txBox="1"/>
          <p:nvPr/>
        </p:nvSpPr>
        <p:spPr>
          <a:xfrm>
            <a:off x="1684116" y="2087866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.csv file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4B90C7-D87A-D684-55C4-2D12D3DF5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525" y="2114556"/>
            <a:ext cx="3905588" cy="18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68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Define interquartile range, </a:t>
            </a:r>
            <a:r>
              <a:rPr lang="en-US" dirty="0" err="1"/>
              <a:t>iqr</a:t>
            </a:r>
            <a:r>
              <a:rPr lang="en-US" dirty="0"/>
              <a:t>, as q3 – q1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Find the observations which are not outliers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US" dirty="0"/>
              <a:t>Hence, Durians from Iceland with a Price of 1,000 is an outlier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Outliers (II)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0568" t="49377" r="58332" b="41081"/>
          <a:stretch/>
        </p:blipFill>
        <p:spPr>
          <a:xfrm>
            <a:off x="3474720" y="1865376"/>
            <a:ext cx="2029968" cy="981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0734" t="37940" r="21500" b="40371"/>
          <a:stretch/>
        </p:blipFill>
        <p:spPr>
          <a:xfrm>
            <a:off x="2273808" y="4040770"/>
            <a:ext cx="5059286" cy="129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10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2133" y="1256579"/>
            <a:ext cx="8468334" cy="3928264"/>
          </a:xfrm>
        </p:spPr>
        <p:txBody>
          <a:bodyPr>
            <a:normAutofit/>
          </a:bodyPr>
          <a:lstStyle/>
          <a:p>
            <a:pPr algn="just"/>
            <a:r>
              <a:rPr lang="en-US" i="1" u="sng" dirty="0"/>
              <a:t>Car sales program: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Carry out the following tasks in JupyterLab: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Remove all the rows with missing data in “price” from </a:t>
            </a:r>
            <a:r>
              <a:rPr lang="en-US"/>
              <a:t>the ‘car_price_model.csv’</a:t>
            </a:r>
            <a:r>
              <a:rPr lang="en-US">
                <a:solidFill>
                  <a:schemeClr val="tx1"/>
                </a:solidFill>
              </a:rPr>
              <a:t>. </a:t>
            </a:r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Detect car models that can be considered as outliers in terms of their selling price</a:t>
            </a:r>
            <a:r>
              <a:rPr lang="en-US" dirty="0"/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Discuss whether the models with extraordinarily high/low selling prices should be excluded from the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Third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63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0632CF-B7E6-5940-A6A8-B5064E2FF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74" y="933915"/>
            <a:ext cx="4203926" cy="29706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Third Activity (Answers)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4588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C42B1AE-8D9F-2B4C-95BC-659A1833D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128E6B-9E71-6E4F-A674-9E09AED02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Third Activity (Answers)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64D92-B4B6-444E-9BA7-49D0DFE90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2633"/>
            <a:ext cx="9144000" cy="56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0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pandas Readers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15232"/>
          </a:xfrm>
        </p:spPr>
        <p:txBody>
          <a:bodyPr/>
          <a:lstStyle/>
          <a:p>
            <a:pPr marL="354013" indent="-354013"/>
            <a:endParaRPr lang="en-US" dirty="0"/>
          </a:p>
          <a:p>
            <a:pPr marL="354013" indent="-354013"/>
            <a:endParaRPr lang="en-SG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75A850-C67C-46FE-BA4A-3D7D9FEB5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93785"/>
              </p:ext>
            </p:extLst>
          </p:nvPr>
        </p:nvGraphicFramePr>
        <p:xfrm>
          <a:off x="1174955" y="1395095"/>
          <a:ext cx="7403689" cy="454025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521473">
                  <a:extLst>
                    <a:ext uri="{9D8B030D-6E8A-4147-A177-3AD203B41FA5}">
                      <a16:colId xmlns:a16="http://schemas.microsoft.com/office/drawing/2014/main" val="2169113075"/>
                    </a:ext>
                  </a:extLst>
                </a:gridCol>
                <a:gridCol w="1834217">
                  <a:extLst>
                    <a:ext uri="{9D8B030D-6E8A-4147-A177-3AD203B41FA5}">
                      <a16:colId xmlns:a16="http://schemas.microsoft.com/office/drawing/2014/main" val="1129112847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2367216350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/>
                      <a:r>
                        <a:rPr lang="en-SG" sz="2000" dirty="0">
                          <a:effectLst/>
                        </a:rPr>
                        <a:t>Reader</a:t>
                      </a:r>
                      <a:endParaRPr lang="en-SG" sz="20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>
                          <a:effectLst/>
                        </a:rPr>
                        <a:t>Format Type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>
                          <a:effectLst/>
                        </a:rPr>
                        <a:t>Data Description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/>
                </a:tc>
                <a:extLst>
                  <a:ext uri="{0D108BD9-81ED-4DB2-BD59-A6C34878D82A}">
                    <a16:rowId xmlns:a16="http://schemas.microsoft.com/office/drawing/2014/main" val="23886477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/>
                      <a:r>
                        <a:rPr lang="en-SG" sz="2000" b="1" dirty="0" err="1">
                          <a:effectLst/>
                          <a:latin typeface="Consolas" panose="020B0609020204030204" pitchFamily="49" charset="0"/>
                        </a:rPr>
                        <a:t>read_csv</a:t>
                      </a:r>
                      <a:r>
                        <a:rPr lang="en-SG" sz="2000" b="1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1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>
                          <a:effectLst/>
                        </a:rPr>
                        <a:t>text</a:t>
                      </a:r>
                      <a:endParaRPr lang="en-SG" sz="20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>
                          <a:effectLst/>
                        </a:rPr>
                        <a:t>CSV</a:t>
                      </a:r>
                      <a:endParaRPr lang="en-SG" sz="20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638937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1" dirty="0" err="1">
                          <a:effectLst/>
                          <a:latin typeface="Consolas" panose="020B0609020204030204" pitchFamily="49" charset="0"/>
                        </a:rPr>
                        <a:t>read_html</a:t>
                      </a:r>
                      <a:r>
                        <a:rPr lang="en-SG" sz="2000" b="1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1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text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HTML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8236613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read_clipboard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text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Local clipboard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169937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1" dirty="0" err="1">
                          <a:effectLst/>
                          <a:latin typeface="Consolas" panose="020B0609020204030204" pitchFamily="49" charset="0"/>
                        </a:rPr>
                        <a:t>read_excel</a:t>
                      </a:r>
                      <a:r>
                        <a:rPr lang="en-SG" sz="2000" b="1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1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binary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MS Excel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6307129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read_stata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binary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Stata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6911815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read_sas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binary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SAS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042444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read_spss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binary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SPSS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26595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read_pickle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binary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Python Pickle Format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547906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read_sql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>
                          <a:effectLst/>
                        </a:rPr>
                        <a:t>SQL</a:t>
                      </a:r>
                      <a:endParaRPr lang="en-SG" sz="20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>
                          <a:effectLst/>
                        </a:rPr>
                        <a:t>SQL</a:t>
                      </a:r>
                      <a:endParaRPr lang="en-SG" sz="200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2054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/>
                      <a:r>
                        <a:rPr lang="en-SG" sz="2000" b="0" dirty="0" err="1">
                          <a:effectLst/>
                          <a:latin typeface="Consolas" panose="020B0609020204030204" pitchFamily="49" charset="0"/>
                        </a:rPr>
                        <a:t>read_gbq</a:t>
                      </a:r>
                      <a:r>
                        <a:rPr lang="en-SG" sz="2000" b="0" dirty="0">
                          <a:effectLst/>
                          <a:latin typeface="Consolas" panose="020B0609020204030204" pitchFamily="49" charset="0"/>
                        </a:rPr>
                        <a:t>()</a:t>
                      </a:r>
                      <a:endParaRPr lang="en-SG" sz="2000" b="0" dirty="0">
                        <a:effectLst/>
                        <a:latin typeface="Consolas" panose="020B0609020204030204" pitchFamily="49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>
                          <a:effectLst/>
                        </a:rPr>
                        <a:t>SQL</a:t>
                      </a:r>
                      <a:endParaRPr lang="en-SG" sz="20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2000" dirty="0">
                          <a:effectLst/>
                        </a:rPr>
                        <a:t>Google </a:t>
                      </a:r>
                      <a:r>
                        <a:rPr lang="en-SG" sz="2000" dirty="0" err="1">
                          <a:effectLst/>
                        </a:rPr>
                        <a:t>BigQuery</a:t>
                      </a:r>
                      <a:endParaRPr lang="en-SG" sz="2000" dirty="0">
                        <a:effectLst/>
                        <a:latin typeface="Palatino Linotype" panose="0204050205050503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170" marR="90170" marT="53975" marB="53975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7892134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58831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9E7013BE-956C-274A-8F84-02570DC0F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02AC09-BE84-EA42-AFC5-303520E8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Third Activity (Answers)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3D344-CEF0-3947-B02E-6B3370997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925" y="923804"/>
            <a:ext cx="4622538" cy="593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81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09B404D-C5CD-9848-9994-43183781F4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DD6370-DFAF-504A-9171-EE69BD17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Third Activity (Answers)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5A861-0993-294E-AE66-CBE159827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21" y="838798"/>
            <a:ext cx="5504135" cy="60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66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C64A14-739E-6D45-851B-488DDC2C1A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2BE5F-7D21-9E45-8D0F-597D1358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Third Activity (Answers)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CDA56-CF4D-764A-B642-709F72A10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3" y="867309"/>
            <a:ext cx="7640822" cy="59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395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2DF29706-0BF6-40D2-8B1C-3EC71B2E01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436" y="1219199"/>
            <a:ext cx="8229600" cy="17136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Data Modification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608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Sort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Sometimes, we may want to sort the data according to the values of some variables for better understanding.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method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sort_values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rearranges the order of the rows in a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A list of variable names based on which the DataFrame is sorted must be provided.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sorting hierarchy among these variables drops with the increasing index in the list. 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Data can be sorted in the ascending or descending order.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11486-9F54-40F2-BAA5-EBF9E613A883}"/>
              </a:ext>
            </a:extLst>
          </p:cNvPr>
          <p:cNvSpPr/>
          <p:nvPr/>
        </p:nvSpPr>
        <p:spPr>
          <a:xfrm>
            <a:off x="457201" y="2895123"/>
            <a:ext cx="8229599" cy="6730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marL="2152650" indent="-1081088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sort_values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br>
              <a:rPr lang="en-US" sz="200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by 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 [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List_of_var_names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], 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ascending</a:t>
            </a:r>
            <a:r>
              <a:rPr lang="en-US" sz="20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=True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9224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Data Sorting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5223" y="1359502"/>
            <a:ext cx="690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Sort the </a:t>
            </a:r>
            <a:r>
              <a:rPr lang="en-US" sz="2000" dirty="0" err="1"/>
              <a:t>DataFrame</a:t>
            </a:r>
            <a:r>
              <a:rPr lang="en-US" sz="2000" dirty="0"/>
              <a:t> by the column ‘Prices’ in ascending order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2CDAB-3A14-6D0B-87F4-4423C8EFF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30" y="1870365"/>
            <a:ext cx="7492340" cy="230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10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Grouping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 err="1"/>
              <a:t>Analysing</a:t>
            </a:r>
            <a:r>
              <a:rPr lang="en-US" dirty="0"/>
              <a:t> aggregated statistics of some variables are often of interest in data analytics.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Aggregated statistics are calculated based on grouped data.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A DataFrame can be grouped by one or more variables using the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groupby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method.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Attached to the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groupby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  <a:r>
              <a:rPr lang="en-US" dirty="0"/>
              <a:t> method can be any method for the calculation of the aggregated statistics.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311486-9F54-40F2-BAA5-EBF9E613A883}"/>
              </a:ext>
            </a:extLst>
          </p:cNvPr>
          <p:cNvSpPr/>
          <p:nvPr/>
        </p:nvSpPr>
        <p:spPr>
          <a:xfrm>
            <a:off x="457201" y="3267150"/>
            <a:ext cx="8229599" cy="4514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groupby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 = [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List_of_Labels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]).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anymethod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3267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2133" y="1256579"/>
            <a:ext cx="8468334" cy="5419794"/>
          </a:xfrm>
        </p:spPr>
        <p:txBody>
          <a:bodyPr/>
          <a:lstStyle/>
          <a:p>
            <a:pPr algn="just"/>
            <a:r>
              <a:rPr lang="en-US" i="1" u="sng" dirty="0"/>
              <a:t>Car sales program: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Carry out the following tasks in JupyterLab: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Read in the data file “</a:t>
            </a:r>
            <a:r>
              <a:rPr lang="en-US" dirty="0" err="1">
                <a:solidFill>
                  <a:schemeClr val="tx1"/>
                </a:solidFill>
              </a:rPr>
              <a:t>car_price_model.csv</a:t>
            </a:r>
            <a:r>
              <a:rPr lang="en-US" dirty="0">
                <a:solidFill>
                  <a:schemeClr val="tx1"/>
                </a:solidFill>
              </a:rPr>
              <a:t>” into Python as a pandas </a:t>
            </a:r>
            <a:r>
              <a:rPr lang="en-US" dirty="0" err="1">
                <a:solidFill>
                  <a:schemeClr val="tx1"/>
                </a:solidFill>
              </a:rPr>
              <a:t>DataFrame</a:t>
            </a:r>
            <a:r>
              <a:rPr lang="en-US" dirty="0">
                <a:solidFill>
                  <a:schemeClr val="tx1"/>
                </a:solidFill>
              </a:rPr>
              <a:t>. The data file contains 4 variables: Year, Make, Model, and Price.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Print the DataFrame and check on its dimension.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Drop the rows where at least one element is missing.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Since the prices stored in the “Price” variable are in US dollars, add a new column named “SGD Price” that is 1.5 times of the “Price”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Sort the dataset by “SGD Price” in ascending order</a:t>
            </a:r>
            <a:endParaRPr lang="en-US" dirty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/>
              <a:t>Calculate the mean “SGD Price” of each car Make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Fourth Activity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10935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4B78FE-1DFB-404A-BE6B-E3D0E1BD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20" y="1067729"/>
            <a:ext cx="4921299" cy="498488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Fourth Activity (Answers)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9721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AFFA33-7F60-A64C-8A36-794A248A1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86" y="1090031"/>
            <a:ext cx="5200622" cy="47760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Fourth Activity (Answers)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3268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Display pandas DataFrames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15232"/>
          </a:xfrm>
        </p:spPr>
        <p:txBody>
          <a:bodyPr/>
          <a:lstStyle/>
          <a:p>
            <a:pPr marL="354013" indent="-354013"/>
            <a:endParaRPr lang="en-US" dirty="0"/>
          </a:p>
          <a:p>
            <a:pPr marL="354013" indent="-354013"/>
            <a:endParaRPr lang="en-S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6BA542-D7E8-4835-A575-349301C2A457}"/>
              </a:ext>
            </a:extLst>
          </p:cNvPr>
          <p:cNvSpPr txBox="1">
            <a:spLocks/>
          </p:cNvSpPr>
          <p:nvPr/>
        </p:nvSpPr>
        <p:spPr>
          <a:xfrm>
            <a:off x="457200" y="1295400"/>
            <a:ext cx="8229600" cy="5115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013" indent="-354013"/>
            <a:r>
              <a:rPr lang="en-US" dirty="0"/>
              <a:t>We can use the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print()</a:t>
            </a:r>
            <a:r>
              <a:rPr lang="en-US" dirty="0"/>
              <a:t> function to display the whole DataFrame.</a:t>
            </a:r>
          </a:p>
          <a:p>
            <a:pPr marL="354013" indent="-354013"/>
            <a:endParaRPr lang="en-US" dirty="0"/>
          </a:p>
          <a:p>
            <a:pPr marL="354013" indent="-354013"/>
            <a:r>
              <a:rPr lang="en-US" dirty="0"/>
              <a:t>Alternatively,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display()</a:t>
            </a:r>
            <a:r>
              <a:rPr lang="en-US" dirty="0"/>
              <a:t> function achieves the same.</a:t>
            </a:r>
          </a:p>
          <a:p>
            <a:pPr marL="354013" indent="-354013"/>
            <a:endParaRPr lang="en-US" dirty="0"/>
          </a:p>
          <a:p>
            <a:pPr marL="354013" indent="-354013"/>
            <a:r>
              <a:rPr lang="en-US" dirty="0"/>
              <a:t>Another possibility is to print the DataFrames without any function.</a:t>
            </a:r>
          </a:p>
          <a:p>
            <a:pPr marL="354013" indent="-354013"/>
            <a:endParaRPr lang="en-US" dirty="0"/>
          </a:p>
          <a:p>
            <a:pPr marL="354013" indent="-354013"/>
            <a:r>
              <a:rPr lang="en-US" dirty="0">
                <a:latin typeface="+mj-lt"/>
              </a:rPr>
              <a:t>Use the </a:t>
            </a:r>
            <a:r>
              <a:rPr lang="en-US" dirty="0">
                <a:solidFill>
                  <a:schemeClr val="tx2"/>
                </a:solidFill>
                <a:latin typeface="Consolas" panose="020B0609020204030204" pitchFamily="49" charset="0"/>
              </a:rPr>
              <a:t>.head()</a:t>
            </a:r>
            <a:r>
              <a:rPr lang="en-US" dirty="0">
                <a:latin typeface="+mj-lt"/>
              </a:rPr>
              <a:t> method to display the first five rows of a DataFrame.</a:t>
            </a:r>
          </a:p>
          <a:p>
            <a:pPr marL="354013" indent="-354013"/>
            <a:endParaRPr lang="en-US" dirty="0"/>
          </a:p>
          <a:p>
            <a:pPr marL="354013" indent="-354013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6369DE-B48C-4D60-B827-1F5BA1C7E34C}"/>
              </a:ext>
            </a:extLst>
          </p:cNvPr>
          <p:cNvSpPr/>
          <p:nvPr/>
        </p:nvSpPr>
        <p:spPr>
          <a:xfrm>
            <a:off x="457200" y="1741426"/>
            <a:ext cx="8229599" cy="3921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print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SG" sz="2400" dirty="0">
              <a:solidFill>
                <a:schemeClr val="tx1"/>
              </a:solidFill>
              <a:effectLst/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AB31BC-EB0C-4E69-8FA3-03D26280E2CC}"/>
              </a:ext>
            </a:extLst>
          </p:cNvPr>
          <p:cNvSpPr/>
          <p:nvPr/>
        </p:nvSpPr>
        <p:spPr>
          <a:xfrm>
            <a:off x="457200" y="2700071"/>
            <a:ext cx="8229599" cy="3921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display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en-US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SG" sz="2400" dirty="0">
              <a:solidFill>
                <a:schemeClr val="tx1"/>
              </a:solidFill>
              <a:effectLst/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439419-4D98-43F4-A676-B62E47D92F10}"/>
              </a:ext>
            </a:extLst>
          </p:cNvPr>
          <p:cNvSpPr/>
          <p:nvPr/>
        </p:nvSpPr>
        <p:spPr>
          <a:xfrm>
            <a:off x="457200" y="3569669"/>
            <a:ext cx="8229599" cy="3921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endParaRPr lang="en-SG" sz="2400" dirty="0">
              <a:solidFill>
                <a:schemeClr val="tx1"/>
              </a:solidFill>
              <a:effectLst/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937631-A8BE-4829-9EB6-9D21FA5EC36C}"/>
              </a:ext>
            </a:extLst>
          </p:cNvPr>
          <p:cNvSpPr/>
          <p:nvPr/>
        </p:nvSpPr>
        <p:spPr>
          <a:xfrm>
            <a:off x="457200" y="4439267"/>
            <a:ext cx="8229599" cy="3921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en-US" sz="200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en-US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.head</a:t>
            </a:r>
            <a:r>
              <a:rPr lang="en-US" sz="20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()</a:t>
            </a:r>
            <a:endParaRPr lang="en-SG" sz="2400" dirty="0">
              <a:solidFill>
                <a:schemeClr val="tx1"/>
              </a:solidFill>
              <a:effectLst/>
              <a:latin typeface="Consolas" panose="020B0609020204030204" pitchFamily="49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219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D5D4F-B9FF-9E48-91B8-137638D3E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357" y="1134635"/>
            <a:ext cx="5695180" cy="467865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Fourth Activity (Answers)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303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B4999-DC44-C84E-AA77-34F156C21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05" y="1034274"/>
            <a:ext cx="6134254" cy="498159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Fourth Activity (Answers)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2590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BACD64-C2FF-3640-92F8-836CBB3AE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532" y="974655"/>
            <a:ext cx="3727697" cy="57529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Fourth Activity (Answers)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7064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2133" y="1256579"/>
            <a:ext cx="8468334" cy="4755115"/>
          </a:xfrm>
        </p:spPr>
        <p:txBody>
          <a:bodyPr/>
          <a:lstStyle/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Pandas Read CSV:</a:t>
            </a:r>
          </a:p>
          <a:p>
            <a:r>
              <a:rPr lang="en-US"/>
              <a:t>	https://www.w3schools.com/python/pandas/pandas_csv.asp</a:t>
            </a:r>
            <a:endParaRPr lang="en-US" dirty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Pandas </a:t>
            </a:r>
            <a:r>
              <a:rPr lang="en-US" dirty="0" err="1"/>
              <a:t>DataFrames</a:t>
            </a:r>
            <a:r>
              <a:rPr lang="en-US" dirty="0"/>
              <a:t>:</a:t>
            </a:r>
          </a:p>
          <a:p>
            <a:r>
              <a:rPr lang="en-US" dirty="0"/>
              <a:t>	https://www.w3schools.com/python/pandas/pandas_dataframes.asp</a:t>
            </a:r>
          </a:p>
          <a:p>
            <a:pPr algn="just"/>
            <a:endParaRPr lang="en-US" i="1" u="sng" dirty="0"/>
          </a:p>
          <a:p>
            <a:pPr algn="just"/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  <a:p>
            <a:endParaRPr lang="en-S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99B643-6127-4AF4-B3E6-9F913F3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Online Learning Platform </a:t>
            </a:r>
            <a:r>
              <a:rPr lang="en-SG"/>
              <a:t>(Optional)</a:t>
            </a:r>
            <a:endParaRPr lang="en-S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1224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Example of Import &amp; Display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5223" y="1211261"/>
            <a:ext cx="74180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sz="2200" dirty="0"/>
              <a:t>Suppose we have a dataset on fruits, prices, and country of origin </a:t>
            </a:r>
          </a:p>
          <a:p>
            <a:pPr marL="811213" lvl="1" indent="-354013">
              <a:buFont typeface="Wingdings" panose="05000000000000000000" pitchFamily="2" charset="2"/>
              <a:buChar char="Ø"/>
            </a:pPr>
            <a:r>
              <a:rPr lang="en-US" sz="2200" dirty="0"/>
              <a:t>imported as Pandas </a:t>
            </a:r>
            <a:r>
              <a:rPr lang="en-US" sz="2200" dirty="0" err="1"/>
              <a:t>dataframe</a:t>
            </a:r>
            <a:r>
              <a:rPr lang="en-US" sz="2200" dirty="0"/>
              <a:t> and named as Imports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A7F98-2BF0-60CB-80C5-57CF7F5B7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95" b="9953"/>
          <a:stretch/>
        </p:blipFill>
        <p:spPr>
          <a:xfrm>
            <a:off x="268495" y="3774343"/>
            <a:ext cx="3662237" cy="15350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6D0CCB-9C91-29C8-AEE9-661187B29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24" y="3194462"/>
            <a:ext cx="1734315" cy="489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9FDC45E-7565-1507-D6EF-89F56DDB5F11}"/>
              </a:ext>
            </a:extLst>
          </p:cNvPr>
          <p:cNvSpPr txBox="1"/>
          <p:nvPr/>
        </p:nvSpPr>
        <p:spPr>
          <a:xfrm>
            <a:off x="1700052" y="3314914"/>
            <a:ext cx="971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.csv file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7B670-071B-79FF-E94F-8704EBEF5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950" y="2596256"/>
            <a:ext cx="4764899" cy="28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0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2DF29706-0BF6-40D2-8B1C-3EC71B2E010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06436" y="1219199"/>
            <a:ext cx="8229600" cy="17136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chemeClr val="bg1"/>
                </a:solidFill>
                <a:ea typeface="ヒラギノ角ゴ Pro W3"/>
                <a:cs typeface="Lucida Sans" panose="020B0602040502020204" pitchFamily="34" charset="0"/>
              </a:rPr>
              <a:t>Data Selection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2703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Select Columns by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232"/>
            <a:ext cx="8229600" cy="4525963"/>
          </a:xfrm>
        </p:spPr>
        <p:txBody>
          <a:bodyPr/>
          <a:lstStyle/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Create a list of variable names to select specific columns of a DataFrame.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The variable names must be put within a pair of quotation marks.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US" dirty="0"/>
          </a:p>
          <a:p>
            <a:pPr marL="354013" indent="-354013">
              <a:buFont typeface="Arial" panose="020B0604020202020204" pitchFamily="34" charset="0"/>
              <a:buChar char="•"/>
            </a:pPr>
            <a:r>
              <a:rPr lang="en-US" dirty="0"/>
              <a:t>To access one column, put the variable name as string inside the index operator directly.</a:t>
            </a:r>
          </a:p>
          <a:p>
            <a:pPr marL="354013" indent="-354013">
              <a:buFont typeface="Arial" panose="020B0604020202020204" pitchFamily="34" charset="0"/>
              <a:buChar char="•"/>
            </a:pPr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A2D2B3-A02E-453C-8F39-8DC1EDB595BC}"/>
              </a:ext>
            </a:extLst>
          </p:cNvPr>
          <p:cNvSpPr/>
          <p:nvPr/>
        </p:nvSpPr>
        <p:spPr>
          <a:xfrm>
            <a:off x="457201" y="2181865"/>
            <a:ext cx="8229599" cy="4451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72000" tIns="36000" rIns="72000" bIns="36000" rtlCol="0" anchor="ctr"/>
          <a:lstStyle/>
          <a:p>
            <a:pPr algn="ctr"/>
            <a:r>
              <a:rPr lang="nl-NL" sz="2000" dirty="0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DataFrame_name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[["</a:t>
            </a:r>
            <a:r>
              <a:rPr lang="nl-NL" sz="200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var_name1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", "</a:t>
            </a:r>
            <a:r>
              <a:rPr lang="nl-NL" sz="2000" dirty="0">
                <a:solidFill>
                  <a:schemeClr val="accent5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var_name2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", </a:t>
            </a:r>
            <a:r>
              <a:rPr lang="nl-NL" sz="20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nl-NL" sz="2000" dirty="0">
                <a:effectLst/>
                <a:latin typeface="Consolas" panose="020B0609020204030204" pitchFamily="49" charset="0"/>
                <a:ea typeface="SimSun" panose="02010600030101010101" pitchFamily="2" charset="-122"/>
                <a:cs typeface="Times New Roman" panose="02020603050405020304" pitchFamily="18" charset="0"/>
              </a:rPr>
              <a:t>]]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9789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REFERENCE_ID" val="8b835ccb-b19d-4d4a-920b-a5e6061851aa"/>
  <p:tag name="ARTICULATE_REFERENCE_TYPE_1" val="1"/>
  <p:tag name="ARTICULATE_REFERENCE_1" val="D:\ePub_course\Jan18_T1\FMT302\FMT302_201801_UP7\PDF\FMT302_SU01CH01_P1_V2_0.pdf"/>
  <p:tag name="ARTICULATE_REFERENCE_TITLE_1" val="Test"/>
  <p:tag name="ARTICULATE_REFERENCE_ID_1" val="1599f05d-b1ed-4f2e-b0a4-52da08d3af75"/>
  <p:tag name="ARTICULATE_REFERENCE_COUNT" val="1"/>
  <p:tag name="ARTICULATE_REFERENCE_DESCRIPTION" val="Test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ARTICULATE_SLIDE_COUNT" val="11"/>
  <p:tag name="TAG_BACKING_FORM_KEY" val="2229284-c:\users\sim\desktop\anl252 articulate\anl252_su1_ch1.pptx"/>
  <p:tag name="ARTICULATE_PRESENTER_VERSION" val="7"/>
  <p:tag name="ARTICULATE_USED_PAGE_ORIENTATION" val="1"/>
  <p:tag name="ARTICULATE_USED_PAGE_SIZE" val="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277"/>
  <p:tag name="ARTICULATE_AUDIO_RECORDED" val="1"/>
  <p:tag name="ELAPSEDTIME" val="25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291"/>
  <p:tag name="ARTICULATE_AUDIO_RECORDED" val="1"/>
  <p:tag name="ELAPSEDTIME" val="9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BULLET_12" val="8226"/>
  <p:tag name="BULLET_13" val="8226"/>
  <p:tag name="BULLET_14" val="8226"/>
  <p:tag name="BULLET_15" val="8226"/>
  <p:tag name="BULLET_16" val="8226"/>
  <p:tag name="BULLET_17" val="8226"/>
  <p:tag name="BULLET_18" val="8226"/>
  <p:tag name="BULLET_19" val="8226"/>
  <p:tag name="MARGIN_1" val="0"/>
  <p:tag name="MARGIN_2" val="36"/>
  <p:tag name="MARGIN_3" val="72"/>
  <p:tag name="MARGIN_4" val="108"/>
  <p:tag name="MARGIN_5" val="144"/>
  <p:tag name="FONT_SIZE" val="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310"/>
  <p:tag name="ARTICULATE_AUDIO_RECORDED" val="1"/>
  <p:tag name="ELAPSEDTIME" val="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311"/>
  <p:tag name="ARTICULATE_AUDIO_RECORDED" val="1"/>
  <p:tag name="ELAPSEDTIME" val="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7" val="8226"/>
  <p:tag name="BULLET_8" val="8226"/>
  <p:tag name="BULLET_9" val="8226"/>
  <p:tag name="BULLET_10" val="8226"/>
  <p:tag name="BULLET_11" val="8226"/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277"/>
  <p:tag name="ARTICULATE_AUDIO_RECORDED" val="1"/>
  <p:tag name="ELAPSEDTIME" val="5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318"/>
  <p:tag name="ARTICULATE_AUDIO_RECORDED" val="1"/>
  <p:tag name="ELAPSEDTIME" val="7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MARGIN_1" val="0"/>
  <p:tag name="MARGIN_2" val="36"/>
  <p:tag name="MARGIN_3" val="72"/>
  <p:tag name="MARGIN_4" val="108"/>
  <p:tag name="MARGIN_5" val="144"/>
  <p:tag name="FONT_SIZE" val="1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327"/>
  <p:tag name="ARTICULATE_AUDIO_RECORDED" val="1"/>
  <p:tag name="ELAPSEDTIME" val="72.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MARGIN_1" val="0"/>
  <p:tag name="MARGIN_2" val="36"/>
  <p:tag name="MARGIN_3" val="72"/>
  <p:tag name="MARGIN_4" val="108"/>
  <p:tag name="MARGIN_5" val="144"/>
  <p:tag name="FONT_SIZE" val="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USED_LAYOUT" val="2"/>
  <p:tag name="AUDIO_ID" val="332"/>
  <p:tag name="ARTICULATE_AUDIO_RECORDED" val="1"/>
  <p:tag name="ELAPSEDTIME" val="112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MARGIN_1" val="0"/>
  <p:tag name="MARGIN_2" val="36"/>
  <p:tag name="MARGIN_3" val="72"/>
  <p:tag name="MARGIN_4" val="108"/>
  <p:tag name="MARGIN_5" val="144"/>
  <p:tag name="FONT_SIZE" val="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NAV_LEVEL" val="1"/>
  <p:tag name="ARTICULATE_SLIDE_PRESENTER_GUID" val="034daf8f-37a4-43fa-845b-7f8970c93e7a"/>
  <p:tag name="ARTICULATE_SLIDE_PAUSE" val="1"/>
  <p:tag name="ARTICULATE_LOCK_SLIDE" val="0"/>
  <p:tag name="ARTICULATE_HIDE_SLIDE" val="0"/>
  <p:tag name="ARTICULATE_PLAYER_CONTROL_PREVIOUS" val="True"/>
  <p:tag name="ARTICULATE_PLAYER_CONTROL_NEXT" val="True"/>
  <p:tag name="ARTICULATE_SLIDE_THUMBNAIL_REFRESH" val="1"/>
  <p:tag name="ARTICULATE_USED_LAYOUT" val="2"/>
  <p:tag name="AUDIO_ID" val="268"/>
  <p:tag name="ARTICULATE_AUDIO_RECORDED" val="1"/>
  <p:tag name="ELAPSEDTIME" val="40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MARGIN_1" val="-2.147484E+09"/>
  <p:tag name="MARGIN_2" val="36"/>
  <p:tag name="MARGIN_3" val="72"/>
  <p:tag name="MARGIN_4" val="108"/>
  <p:tag name="MARGIN_5" val="144"/>
  <p:tag name="FONT_SIZE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77"/>
  <p:tag name="ARTICULATE_AUDIO_RECORDED" val="1"/>
  <p:tag name="ELAPSEDTIME" val="81"/>
  <p:tag name="ARTICULATE_USED_LAYOUT" val="2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BULLET_12" val="8226"/>
  <p:tag name="BULLET_13" val="8226"/>
  <p:tag name="BULLET_14" val="8226"/>
  <p:tag name="BULLET_15" val="8226"/>
  <p:tag name="MARGIN_1" val="0"/>
  <p:tag name="MARGIN_2" val="36"/>
  <p:tag name="MARGIN_3" val="72"/>
  <p:tag name="MARGIN_4" val="108"/>
  <p:tag name="MARGIN_5" val="144"/>
  <p:tag name="FONT_SIZE" val="1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36"/>
  <p:tag name="ARTICULATE_AUDIO_RECORDED" val="1"/>
  <p:tag name="ELAPSEDTIME" val="52.4"/>
  <p:tag name="ARTICULATE_USED_LAYOUT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77"/>
  <p:tag name="ARTICULATE_AUDIO_RECORDED" val="1"/>
  <p:tag name="ELAPSEDTIME" val="80.4"/>
  <p:tag name="ARTICULATE_USED_LAYOUT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MARGIN_1" val="0"/>
  <p:tag name="MARGIN_2" val="36"/>
  <p:tag name="MARGIN_3" val="72"/>
  <p:tag name="MARGIN_4" val="108"/>
  <p:tag name="MARGIN_5" val="144"/>
  <p:tag name="FONT_SIZE" val="1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7"/>
  <p:tag name="ARTICULATE_AUDIO_RECORDED" val="1"/>
  <p:tag name="ELAPSEDTIME" val="103.8"/>
  <p:tag name="ARTICULATE_USED_LAYOUT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MARGIN_1" val="0"/>
  <p:tag name="MARGIN_2" val="36"/>
  <p:tag name="MARGIN_3" val="72"/>
  <p:tag name="MARGIN_4" val="108"/>
  <p:tag name="MARGIN_5" val="144"/>
  <p:tag name="FONT_SIZE" val="1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8"/>
  <p:tag name="ARTICULATE_AUDIO_RECORDED" val="1"/>
  <p:tag name="ELAPSEDTIME" val="156.2"/>
  <p:tag name="ARTICULATE_USED_LAYOUT" val="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BULLET_12" val="8226"/>
  <p:tag name="BULLET_13" val="822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49"/>
  <p:tag name="ARTICULATE_AUDIO_RECORDED" val="1"/>
  <p:tag name="ELAPSEDTIME" val="112.1"/>
  <p:tag name="ARTICULATE_USED_LAYOUT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MARGIN_1" val="0"/>
  <p:tag name="MARGIN_2" val="36"/>
  <p:tag name="MARGIN_3" val="72"/>
  <p:tag name="MARGIN_4" val="108"/>
  <p:tag name="MARGIN_5" val="144"/>
  <p:tag name="FONT_SIZE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52"/>
  <p:tag name="ARTICULATE_AUDIO_RECORDED" val="1"/>
  <p:tag name="ELAPSEDTIME" val="127.8"/>
  <p:tag name="ARTICULATE_USED_LAYOUT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MARGIN_1" val="0"/>
  <p:tag name="MARGIN_2" val="36"/>
  <p:tag name="MARGIN_3" val="72"/>
  <p:tag name="MARGIN_4" val="108"/>
  <p:tag name="MARGIN_5" val="144"/>
  <p:tag name="FONT_SIZE" val="1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"/>
  <p:tag name="AUDIO_ID" val="355"/>
  <p:tag name="ARTICULATE_AUDIO_RECORDED" val="1"/>
  <p:tag name="ELAPSEDTIME" val="66.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MARGIN_1" val="0"/>
  <p:tag name="MARGIN_2" val="36"/>
  <p:tag name="MARGIN_3" val="72"/>
  <p:tag name="MARGIN_4" val="108"/>
  <p:tag name="MARGIN_5" val="144"/>
  <p:tag name="FONT_SIZE" val="1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"/>
  <p:tag name="AUDIO_ID" val="358"/>
  <p:tag name="ARTICULATE_AUDIO_RECORDED" val="1"/>
  <p:tag name="ELAPSEDTIME" val="130.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MARGIN_1" val="0"/>
  <p:tag name="MARGIN_2" val="36"/>
  <p:tag name="MARGIN_3" val="72"/>
  <p:tag name="MARGIN_4" val="108"/>
  <p:tag name="MARGIN_5" val="144"/>
  <p:tag name="FONT_SIZE" val="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"/>
  <p:tag name="AUDIO_ID" val="359"/>
  <p:tag name="ARTICULATE_AUDIO_RECORDED" val="1"/>
  <p:tag name="ELAPSEDTIME" val="71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"/>
  <p:tag name="AUDIO_ID" val="277"/>
  <p:tag name="ARTICULATE_AUDIO_RECORDED" val="1"/>
  <p:tag name="ELAPSEDTIME" val="80.9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MARGIN_1" val="0"/>
  <p:tag name="MARGIN_2" val="36"/>
  <p:tag name="MARGIN_3" val="72"/>
  <p:tag name="MARGIN_4" val="108"/>
  <p:tag name="MARGIN_5" val="144"/>
  <p:tag name="FONT_SIZE" val="1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USED_LAYOUT" val="2"/>
  <p:tag name="AUDIO_ID" val="367"/>
  <p:tag name="ARTICULATE_AUDIO_RECORDED" val="1"/>
  <p:tag name="ELAPSEDTIME" val="58.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2"/>
  <p:tag name="ARTICULATE_AUDIO_RECORDED" val="1"/>
  <p:tag name="ELAPSEDTIME" val="42.2"/>
  <p:tag name="ARTICULATE_USED_LAYOUT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heme/theme1.xml><?xml version="1.0" encoding="utf-8"?>
<a:theme xmlns:a="http://schemas.openxmlformats.org/drawingml/2006/main" name="SBIZ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b">
        <a:noAutofit/>
      </a:bodyPr>
      <a:lstStyle>
        <a:defPPr>
          <a:defRPr sz="4400" dirty="0" smtClean="0">
            <a:solidFill>
              <a:schemeClr val="bg1"/>
            </a:solidFill>
            <a:latin typeface="Calibri Light" panose="020F030202020403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6A1258361F104792B87D967037D439" ma:contentTypeVersion="0" ma:contentTypeDescription="Create a new document." ma:contentTypeScope="" ma:versionID="72d9905301751e4347c9ddc8332f4b8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A8AED1B3-2F45-4762-91FA-ED08F295B5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BC6695-9009-4E8C-96D7-2BD9B437109A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223B4EA-C447-40BA-B202-65C1884247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7862</TotalTime>
  <Words>3621</Words>
  <Application>Microsoft Office PowerPoint</Application>
  <PresentationFormat>On-screen Show (4:3)</PresentationFormat>
  <Paragraphs>451</Paragraphs>
  <Slides>63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</vt:lpstr>
      <vt:lpstr>Book Antiqua</vt:lpstr>
      <vt:lpstr>Calibri</vt:lpstr>
      <vt:lpstr>Calibri Light</vt:lpstr>
      <vt:lpstr>Consolas</vt:lpstr>
      <vt:lpstr>Courier New</vt:lpstr>
      <vt:lpstr>Palatino Linotype</vt:lpstr>
      <vt:lpstr>Wingdings</vt:lpstr>
      <vt:lpstr>SBIZ</vt:lpstr>
      <vt:lpstr>Study Unit 4  Data Management </vt:lpstr>
      <vt:lpstr>Import Data</vt:lpstr>
      <vt:lpstr>pandas Package</vt:lpstr>
      <vt:lpstr>Import Data</vt:lpstr>
      <vt:lpstr>pandas Readers</vt:lpstr>
      <vt:lpstr>Display pandas DataFrames</vt:lpstr>
      <vt:lpstr>Example of Import &amp; Display</vt:lpstr>
      <vt:lpstr>Data Selection</vt:lpstr>
      <vt:lpstr>Select Columns by Variables</vt:lpstr>
      <vt:lpstr>Example of column selection  </vt:lpstr>
      <vt:lpstr>Select Rows by Positions</vt:lpstr>
      <vt:lpstr>Example of row selection </vt:lpstr>
      <vt:lpstr>Select Cells by Positions and Indices</vt:lpstr>
      <vt:lpstr>Select Cells by Boolean Masking</vt:lpstr>
      <vt:lpstr>Example of Boolean Masking</vt:lpstr>
      <vt:lpstr>First Activity</vt:lpstr>
      <vt:lpstr>First Activity (Answers)</vt:lpstr>
      <vt:lpstr>First Activity (Answers)</vt:lpstr>
      <vt:lpstr>First Activity (Answers)</vt:lpstr>
      <vt:lpstr>Second Activity</vt:lpstr>
      <vt:lpstr>Second Activity (Answers)</vt:lpstr>
      <vt:lpstr>Second Activity (Answers)</vt:lpstr>
      <vt:lpstr>Discussion</vt:lpstr>
      <vt:lpstr>Discussion</vt:lpstr>
      <vt:lpstr>Merge DataFrame</vt:lpstr>
      <vt:lpstr>Concatenate DataFrames by Rows</vt:lpstr>
      <vt:lpstr>Example Program for Students</vt:lpstr>
      <vt:lpstr>Example Program (Answers)</vt:lpstr>
      <vt:lpstr>Natural Join of DataFrames</vt:lpstr>
      <vt:lpstr>Example Program for Students</vt:lpstr>
      <vt:lpstr>Example Program (Answers)</vt:lpstr>
      <vt:lpstr>Missing Data  and Outliers</vt:lpstr>
      <vt:lpstr>Missing Data</vt:lpstr>
      <vt:lpstr>Identify Missing Data</vt:lpstr>
      <vt:lpstr>Locate Missing Data (I)</vt:lpstr>
      <vt:lpstr>Example of Locating Missing Data (I)</vt:lpstr>
      <vt:lpstr>Locate Missing Data (II)</vt:lpstr>
      <vt:lpstr>Example of Locating Missing Data (II)</vt:lpstr>
      <vt:lpstr>Delete Missing Data</vt:lpstr>
      <vt:lpstr>Example of Deleting Missing Data</vt:lpstr>
      <vt:lpstr>Replace Missing Data</vt:lpstr>
      <vt:lpstr>Example of Replacement</vt:lpstr>
      <vt:lpstr>Outliers</vt:lpstr>
      <vt:lpstr>Detect and Remove Outliers</vt:lpstr>
      <vt:lpstr>Example of Outliers (I)</vt:lpstr>
      <vt:lpstr>Example of Outliers (II)</vt:lpstr>
      <vt:lpstr>Third Activity</vt:lpstr>
      <vt:lpstr>Third Activity (Answers)</vt:lpstr>
      <vt:lpstr>Third Activity (Answers)</vt:lpstr>
      <vt:lpstr>Third Activity (Answers)</vt:lpstr>
      <vt:lpstr>Third Activity (Answers)</vt:lpstr>
      <vt:lpstr>Third Activity (Answers)</vt:lpstr>
      <vt:lpstr>Data Modification</vt:lpstr>
      <vt:lpstr>Sort Data</vt:lpstr>
      <vt:lpstr>Example of Data Sorting</vt:lpstr>
      <vt:lpstr>Grouping Data</vt:lpstr>
      <vt:lpstr>Fourth Activity</vt:lpstr>
      <vt:lpstr>Fourth Activity (Answers)</vt:lpstr>
      <vt:lpstr>Fourth Activity (Answers)</vt:lpstr>
      <vt:lpstr>Fourth Activity (Answers)</vt:lpstr>
      <vt:lpstr>Fourth Activity (Answers)</vt:lpstr>
      <vt:lpstr>Fourth Activity (Answers)</vt:lpstr>
      <vt:lpstr>Online Learning Platform (Optional)</vt:lpstr>
    </vt:vector>
  </TitlesOfParts>
  <Company>SIM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SIM</dc:creator>
  <cp:lastModifiedBy>Siying Zhu (SUSS)</cp:lastModifiedBy>
  <cp:revision>407</cp:revision>
  <dcterms:created xsi:type="dcterms:W3CDTF">2012-07-12T02:13:12Z</dcterms:created>
  <dcterms:modified xsi:type="dcterms:W3CDTF">2024-01-04T04:38:28Z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Path">
    <vt:lpwstr>HDSS_enhanced-eTemplate_July2012</vt:lpwstr>
  </property>
  <property fmtid="{D5CDD505-2E9C-101B-9397-08002B2CF9AE}" pid="3" name="ArticulateUseProject">
    <vt:lpwstr>1</vt:lpwstr>
  </property>
  <property fmtid="{D5CDD505-2E9C-101B-9397-08002B2CF9AE}" pid="4" name="ArticulateProjectVersion">
    <vt:lpwstr>7</vt:lpwstr>
  </property>
  <property fmtid="{D5CDD505-2E9C-101B-9397-08002B2CF9AE}" pid="5" name="ArticulateGUID">
    <vt:lpwstr>4D116010-0E69-487B-9C67-76934B79BCFE</vt:lpwstr>
  </property>
  <property fmtid="{D5CDD505-2E9C-101B-9397-08002B2CF9AE}" pid="6" name="ArticulateProjectFull">
    <vt:lpwstr>C:\Users\SIM\Desktop\ANL252 Articulate\ANL252_SU1_Ch1.ppta</vt:lpwstr>
  </property>
</Properties>
</file>